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9"/>
  </p:notesMasterIdLst>
  <p:handoutMasterIdLst>
    <p:handoutMasterId r:id="rId80"/>
  </p:handoutMasterIdLst>
  <p:sldIdLst>
    <p:sldId id="256" r:id="rId2"/>
    <p:sldId id="288" r:id="rId3"/>
    <p:sldId id="262" r:id="rId4"/>
    <p:sldId id="257" r:id="rId5"/>
    <p:sldId id="258" r:id="rId6"/>
    <p:sldId id="289" r:id="rId7"/>
    <p:sldId id="261" r:id="rId8"/>
    <p:sldId id="268" r:id="rId9"/>
    <p:sldId id="269" r:id="rId10"/>
    <p:sldId id="267" r:id="rId11"/>
    <p:sldId id="263" r:id="rId12"/>
    <p:sldId id="270" r:id="rId13"/>
    <p:sldId id="260" r:id="rId14"/>
    <p:sldId id="259" r:id="rId15"/>
    <p:sldId id="264" r:id="rId16"/>
    <p:sldId id="266" r:id="rId17"/>
    <p:sldId id="290" r:id="rId18"/>
    <p:sldId id="291" r:id="rId19"/>
    <p:sldId id="378" r:id="rId20"/>
    <p:sldId id="379" r:id="rId21"/>
    <p:sldId id="380" r:id="rId22"/>
    <p:sldId id="381" r:id="rId23"/>
    <p:sldId id="382" r:id="rId24"/>
    <p:sldId id="383" r:id="rId25"/>
    <p:sldId id="271" r:id="rId26"/>
    <p:sldId id="272" r:id="rId27"/>
    <p:sldId id="274" r:id="rId28"/>
    <p:sldId id="280" r:id="rId29"/>
    <p:sldId id="265" r:id="rId30"/>
    <p:sldId id="275" r:id="rId31"/>
    <p:sldId id="276" r:id="rId32"/>
    <p:sldId id="278" r:id="rId33"/>
    <p:sldId id="279" r:id="rId34"/>
    <p:sldId id="281" r:id="rId35"/>
    <p:sldId id="282" r:id="rId36"/>
    <p:sldId id="283" r:id="rId37"/>
    <p:sldId id="284" r:id="rId38"/>
    <p:sldId id="286" r:id="rId39"/>
    <p:sldId id="285" r:id="rId40"/>
    <p:sldId id="287" r:id="rId41"/>
    <p:sldId id="384" r:id="rId42"/>
    <p:sldId id="652" r:id="rId43"/>
    <p:sldId id="660" r:id="rId44"/>
    <p:sldId id="659" r:id="rId45"/>
    <p:sldId id="654" r:id="rId46"/>
    <p:sldId id="653" r:id="rId47"/>
    <p:sldId id="655" r:id="rId48"/>
    <p:sldId id="656" r:id="rId49"/>
    <p:sldId id="657" r:id="rId50"/>
    <p:sldId id="658" r:id="rId51"/>
    <p:sldId id="442" r:id="rId52"/>
    <p:sldId id="443" r:id="rId53"/>
    <p:sldId id="444" r:id="rId54"/>
    <p:sldId id="445" r:id="rId55"/>
    <p:sldId id="446" r:id="rId56"/>
    <p:sldId id="449" r:id="rId57"/>
    <p:sldId id="448" r:id="rId58"/>
    <p:sldId id="661" r:id="rId59"/>
    <p:sldId id="664" r:id="rId60"/>
    <p:sldId id="665" r:id="rId61"/>
    <p:sldId id="666" r:id="rId62"/>
    <p:sldId id="667" r:id="rId63"/>
    <p:sldId id="668" r:id="rId64"/>
    <p:sldId id="669" r:id="rId65"/>
    <p:sldId id="670" r:id="rId66"/>
    <p:sldId id="671" r:id="rId67"/>
    <p:sldId id="672" r:id="rId68"/>
    <p:sldId id="673" r:id="rId69"/>
    <p:sldId id="674" r:id="rId70"/>
    <p:sldId id="675" r:id="rId71"/>
    <p:sldId id="676" r:id="rId72"/>
    <p:sldId id="677" r:id="rId73"/>
    <p:sldId id="678" r:id="rId74"/>
    <p:sldId id="679" r:id="rId75"/>
    <p:sldId id="680" r:id="rId76"/>
    <p:sldId id="681" r:id="rId77"/>
    <p:sldId id="682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2281" autoAdjust="0"/>
  </p:normalViewPr>
  <p:slideViewPr>
    <p:cSldViewPr snapToGrid="0">
      <p:cViewPr varScale="1">
        <p:scale>
          <a:sx n="80" d="100"/>
          <a:sy n="80" d="100"/>
        </p:scale>
        <p:origin x="6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7CB2-3B8A-4247-9D59-1C4F8FDD5DDF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F9B3-F188-4413-B815-8D36B8C5F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0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9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93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64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3EEF77-B41C-4A8D-B03E-04376139B444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75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27B7A349-682B-43A7-9988-01B25DDBC2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96FBEC31-3B38-45A7-884D-404012AFEB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atinLnBrk="1"/>
            <a:r>
              <a:rPr lang="en-US" altLang="zh-CN"/>
              <a:t>1</a:t>
            </a:r>
            <a:r>
              <a:rPr lang="zh-CN" altLang="en-US"/>
              <a:t>）改善流经网络的梯度</a:t>
            </a:r>
          </a:p>
          <a:p>
            <a:pPr latinLnBrk="1"/>
            <a:r>
              <a:rPr lang="zh-CN" altLang="en-US"/>
              <a:t>       </a:t>
            </a:r>
            <a:r>
              <a:rPr lang="en-US" altLang="zh-CN"/>
              <a:t>2</a:t>
            </a:r>
            <a:r>
              <a:rPr lang="zh-CN" altLang="en-US"/>
              <a:t>）允许更大的学习率，大幅提高训练速度：</a:t>
            </a:r>
          </a:p>
          <a:p>
            <a:pPr latinLnBrk="1"/>
            <a:r>
              <a:rPr lang="zh-CN" altLang="en-US"/>
              <a:t>            你可以选择比较大的初始学习率，让你的训练速度飙涨。以前还需要慢慢调整学习率，甚至在网络训练到一半的时候，还需要想着学习率进一步调小的比例选择多少比较合适，现在我们可以采用初始很大的学习率，然后学习率的衰减速度也很大，因为这个算法收敛很快。当然这个算法即使你选择了较小的学习率，也比以前的收敛速度快，因为它具有快速训练收敛的特性；</a:t>
            </a:r>
          </a:p>
          <a:p>
            <a:pPr latinLnBrk="1"/>
            <a:r>
              <a:rPr lang="zh-CN" altLang="en-US"/>
              <a:t>       </a:t>
            </a:r>
            <a:r>
              <a:rPr lang="en-US" altLang="zh-CN"/>
              <a:t>3</a:t>
            </a:r>
            <a:r>
              <a:rPr lang="zh-CN" altLang="en-US"/>
              <a:t>）减少对初始化的强烈依赖</a:t>
            </a:r>
          </a:p>
          <a:p>
            <a:pPr latinLnBrk="1"/>
            <a:r>
              <a:rPr lang="zh-CN" altLang="en-US"/>
              <a:t>       </a:t>
            </a:r>
            <a:r>
              <a:rPr lang="en-US" altLang="zh-CN"/>
              <a:t>4</a:t>
            </a:r>
            <a:r>
              <a:rPr lang="zh-CN" altLang="en-US"/>
              <a:t>）改善正则化策略：作为正则化的一种形式，轻微减少了对</a:t>
            </a:r>
            <a:r>
              <a:rPr lang="en-US" altLang="zh-CN"/>
              <a:t>dropout</a:t>
            </a:r>
            <a:r>
              <a:rPr lang="zh-CN" altLang="en-US"/>
              <a:t>的需求</a:t>
            </a:r>
          </a:p>
          <a:p>
            <a:pPr latinLnBrk="1"/>
            <a:r>
              <a:rPr lang="zh-CN" altLang="en-US"/>
              <a:t>            你再也不用去理会过拟合中</a:t>
            </a:r>
            <a:r>
              <a:rPr lang="en-US" altLang="zh-CN" b="1"/>
              <a:t>drop out</a:t>
            </a:r>
            <a:r>
              <a:rPr lang="zh-CN" altLang="en-US" b="1"/>
              <a:t>、</a:t>
            </a:r>
            <a:r>
              <a:rPr lang="en-US" altLang="zh-CN" b="1"/>
              <a:t>L2</a:t>
            </a:r>
            <a:r>
              <a:rPr lang="zh-CN" altLang="en-US" b="1"/>
              <a:t>正则项参数</a:t>
            </a:r>
            <a:r>
              <a:rPr lang="zh-CN" altLang="en-US"/>
              <a:t>的选择问题，采用</a:t>
            </a:r>
            <a:r>
              <a:rPr lang="en-US" altLang="zh-CN"/>
              <a:t>BN</a:t>
            </a:r>
            <a:r>
              <a:rPr lang="zh-CN" altLang="en-US"/>
              <a:t>算法后，你可以移除这两项了参数，或者可以选择更小的</a:t>
            </a:r>
            <a:r>
              <a:rPr lang="en-US" altLang="zh-CN"/>
              <a:t>L2</a:t>
            </a:r>
            <a:r>
              <a:rPr lang="zh-CN" altLang="en-US"/>
              <a:t>正则约束参数了，因为</a:t>
            </a:r>
            <a:r>
              <a:rPr lang="en-US" altLang="zh-CN"/>
              <a:t>BN</a:t>
            </a:r>
            <a:r>
              <a:rPr lang="zh-CN" altLang="en-US"/>
              <a:t>具有提高网络泛化能力的特性；</a:t>
            </a:r>
          </a:p>
          <a:p>
            <a:pPr latinLnBrk="1"/>
            <a:r>
              <a:rPr lang="zh-CN" altLang="en-US"/>
              <a:t>       </a:t>
            </a:r>
            <a:r>
              <a:rPr lang="en-US" altLang="zh-CN"/>
              <a:t>5</a:t>
            </a:r>
            <a:r>
              <a:rPr lang="zh-CN" altLang="en-US"/>
              <a:t>）再也不需要使用使用局部响应归一化层了（局部响应归一化是</a:t>
            </a:r>
            <a:r>
              <a:rPr lang="en-US" altLang="zh-CN"/>
              <a:t>Alexnet</a:t>
            </a:r>
            <a:r>
              <a:rPr lang="zh-CN" altLang="en-US"/>
              <a:t>网络用到的方法，搞视觉的估计比较熟悉），因为</a:t>
            </a:r>
            <a:r>
              <a:rPr lang="en-US" altLang="zh-CN"/>
              <a:t>BN</a:t>
            </a:r>
            <a:r>
              <a:rPr lang="zh-CN" altLang="en-US"/>
              <a:t>本身就是一个归一化网络层；</a:t>
            </a:r>
          </a:p>
          <a:p>
            <a:pPr latinLnBrk="1"/>
            <a:r>
              <a:rPr lang="zh-CN" altLang="en-US"/>
              <a:t>       </a:t>
            </a:r>
            <a:r>
              <a:rPr lang="en-US" altLang="zh-CN"/>
              <a:t>6</a:t>
            </a:r>
            <a:r>
              <a:rPr lang="zh-CN" altLang="en-US"/>
              <a:t>）可以把训练数据彻底打乱（防止每批训练的时候，某一个样本都经常被挑选到，文献说这个可以提高</a:t>
            </a:r>
            <a:r>
              <a:rPr lang="en-US" altLang="zh-CN"/>
              <a:t>1%</a:t>
            </a:r>
            <a:r>
              <a:rPr lang="zh-CN" altLang="en-US"/>
              <a:t>的精度）。</a:t>
            </a:r>
          </a:p>
          <a:p>
            <a:endParaRPr lang="zh-CN" altLang="en-US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9710CCD7-B8B8-4519-859C-6DFCC36962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EBD57C1-922B-45BF-A707-85E2CBA41F70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6226"/>
            <a:ext cx="10972800" cy="942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95EED50-B25C-497F-81A8-EB0F29C0669C}" type="datetime1">
              <a:rPr lang="zh-CN" altLang="en-US"/>
              <a:pPr/>
              <a:t>2021/5/18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7E8B3E4E-1350-4236-9228-6272F99577D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757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69E37-ABEC-4A37-92BB-17EEC93F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DB62C8-96E0-422E-915C-09AE1C684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AD70E-F8AA-44A8-9801-EE29B03A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6EC-FAB4-447A-ADE7-DAE378D1295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776DC5-2E74-4AA3-AC09-B5B6DE04A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AD426B-F916-445C-AF92-685E8A36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1FCD-96E1-4C68-AD3A-2FBAEC6902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6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148232" y="747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人工神经网络</a:t>
            </a:r>
          </a:p>
        </p:txBody>
      </p: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2.png"/><Relationship Id="rId21" Type="http://schemas.openxmlformats.org/officeDocument/2006/relationships/image" Target="../media/image37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211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31.png"/><Relationship Id="rId9" Type="http://schemas.openxmlformats.org/officeDocument/2006/relationships/image" Target="../media/image250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31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64.png"/><Relationship Id="rId3" Type="http://schemas.openxmlformats.org/officeDocument/2006/relationships/image" Target="../media/image57.png"/><Relationship Id="rId21" Type="http://schemas.openxmlformats.org/officeDocument/2006/relationships/image" Target="../media/image6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17" Type="http://schemas.openxmlformats.org/officeDocument/2006/relationships/image" Target="../media/image63.png"/><Relationship Id="rId2" Type="http://schemas.openxmlformats.org/officeDocument/2006/relationships/image" Target="../media/image56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95.png"/><Relationship Id="rId19" Type="http://schemas.openxmlformats.org/officeDocument/2006/relationships/image" Target="../media/image65.png"/><Relationship Id="rId4" Type="http://schemas.openxmlformats.org/officeDocument/2006/relationships/image" Target="../media/image58.png"/><Relationship Id="rId14" Type="http://schemas.openxmlformats.org/officeDocument/2006/relationships/image" Target="../media/image94.png"/><Relationship Id="rId2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6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7.png"/><Relationship Id="rId30" Type="http://schemas.openxmlformats.org/officeDocument/2006/relationships/image" Target="../media/image8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9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12" Type="http://schemas.openxmlformats.org/officeDocument/2006/relationships/image" Target="../media/image92.png"/><Relationship Id="rId17" Type="http://schemas.openxmlformats.org/officeDocument/2006/relationships/image" Target="../media/image970.png"/><Relationship Id="rId2" Type="http://schemas.openxmlformats.org/officeDocument/2006/relationships/image" Target="../media/image99.png"/><Relationship Id="rId16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1" Type="http://schemas.openxmlformats.org/officeDocument/2006/relationships/image" Target="../media/image910.png"/><Relationship Id="rId5" Type="http://schemas.openxmlformats.org/officeDocument/2006/relationships/image" Target="../media/image101.png"/><Relationship Id="rId15" Type="http://schemas.openxmlformats.org/officeDocument/2006/relationships/image" Target="../media/image95.png"/><Relationship Id="rId10" Type="http://schemas.openxmlformats.org/officeDocument/2006/relationships/image" Target="../media/image103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Relationship Id="rId1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10.png"/><Relationship Id="rId21" Type="http://schemas.openxmlformats.org/officeDocument/2006/relationships/image" Target="../media/image119.png"/><Relationship Id="rId7" Type="http://schemas.openxmlformats.org/officeDocument/2006/relationships/image" Target="../media/image1050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00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030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0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slide" Target="slide40.xml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eg"/><Relationship Id="rId4" Type="http://schemas.openxmlformats.org/officeDocument/2006/relationships/slide" Target="slide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8.e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g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gi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/>
              <a:t>最优化技术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人工神经网络（</a:t>
            </a:r>
            <a:r>
              <a:rPr lang="en-US" altLang="zh-CN" dirty="0"/>
              <a:t>ANN</a:t>
            </a:r>
            <a:r>
              <a:rPr lang="zh-CN" altLang="en-US" dirty="0"/>
              <a:t>）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sz="2000" dirty="0" err="1"/>
              <a:t>ReLU</a:t>
            </a:r>
            <a:r>
              <a:rPr lang="en-US" altLang="zh-CN" sz="2000" dirty="0"/>
              <a:t>:</a:t>
            </a:r>
            <a:r>
              <a:rPr lang="zh-CN" altLang="en-US" sz="2000" dirty="0"/>
              <a:t>常用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/>
              <a:t>    当输入小于</a:t>
            </a:r>
            <a:r>
              <a:rPr lang="en-US" altLang="zh-CN" sz="2000" dirty="0"/>
              <a:t>0</a:t>
            </a:r>
            <a:r>
              <a:rPr lang="zh-CN" altLang="en-US" sz="2000" dirty="0"/>
              <a:t>时，输出</a:t>
            </a:r>
            <a:r>
              <a:rPr lang="en-US" altLang="zh-CN" sz="2000" dirty="0"/>
              <a:t>0</a:t>
            </a:r>
            <a:r>
              <a:rPr lang="zh-CN" altLang="en-US" sz="2000" dirty="0"/>
              <a:t>；当输入大于</a:t>
            </a:r>
            <a:r>
              <a:rPr lang="en-US" altLang="zh-CN" sz="2000" dirty="0"/>
              <a:t>0</a:t>
            </a:r>
            <a:r>
              <a:rPr lang="zh-CN" altLang="en-US" sz="2000" dirty="0"/>
              <a:t>时，输出等于输入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 err="1"/>
              <a:t>Softmax</a:t>
            </a:r>
            <a:r>
              <a:rPr lang="en-US" altLang="zh-CN" sz="2000" dirty="0"/>
              <a:t>:</a:t>
            </a:r>
            <a:r>
              <a:rPr lang="zh-CN" altLang="en-US" sz="2000" dirty="0"/>
              <a:t>多分类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59" y="4490841"/>
            <a:ext cx="1524000" cy="600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93" y="2026544"/>
            <a:ext cx="2095500" cy="160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246" y="2106708"/>
            <a:ext cx="2637047" cy="1295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41528" y="3538180"/>
            <a:ext cx="3718142" cy="26571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a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array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([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0.3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2.9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4.0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])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a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</a:p>
          <a:p>
            <a:pPr>
              <a:lnSpc>
                <a:spcPts val="2000"/>
              </a:lnSpc>
            </a:pPr>
            <a:endParaRPr lang="en-US" altLang="zh-CN" dirty="0">
              <a:solidFill>
                <a:srgbClr val="999999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err="1"/>
              <a:t>sum_exp_a</a:t>
            </a:r>
            <a:r>
              <a:rPr lang="en-US" altLang="zh-CN" dirty="0"/>
              <a:t> = </a:t>
            </a:r>
            <a:r>
              <a:rPr lang="en-US" altLang="zh-CN" dirty="0" err="1"/>
              <a:t>np.sum</a:t>
            </a:r>
            <a:r>
              <a:rPr lang="en-US" altLang="zh-CN" dirty="0"/>
              <a:t>(</a:t>
            </a:r>
            <a:r>
              <a:rPr lang="en-US" altLang="zh-CN" dirty="0" err="1"/>
              <a:t>exp_a</a:t>
            </a:r>
            <a:r>
              <a:rPr lang="en-US" altLang="zh-CN" dirty="0"/>
              <a:t>)</a:t>
            </a:r>
            <a:endParaRPr lang="zh-CN" altLang="en-US" dirty="0"/>
          </a:p>
          <a:p>
            <a:pPr>
              <a:lnSpc>
                <a:spcPts val="2000"/>
              </a:lnSpc>
            </a:pPr>
            <a:endParaRPr lang="en-US" altLang="zh-CN" dirty="0">
              <a:solidFill>
                <a:srgbClr val="C678DD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C678DD"/>
                </a:solidFill>
                <a:latin typeface="Source Code Pro"/>
              </a:rPr>
              <a:t>def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61AEEE"/>
                </a:solidFill>
                <a:latin typeface="Source Code Pro"/>
              </a:rPr>
              <a:t>softmax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a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):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a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 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sum_exp_a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669900"/>
                </a:solidFill>
                <a:latin typeface="Source Code Pro"/>
              </a:rPr>
              <a:t>sum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exp_a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 y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/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sum_exp_a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 </a:t>
            </a:r>
            <a:r>
              <a:rPr lang="en-US" altLang="zh-CN" dirty="0">
                <a:solidFill>
                  <a:srgbClr val="C678DD"/>
                </a:solidFill>
                <a:latin typeface="Source Code Pro"/>
              </a:rPr>
              <a:t>return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y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11058" y="52449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  其中，yk 表示假设输出层共有n个神经元，计算第k个神经元的输出yk 分子是输入信号ak 的指数函数，分母是所有输入信号的指数函数之和。</a:t>
            </a:r>
          </a:p>
        </p:txBody>
      </p:sp>
      <p:sp>
        <p:nvSpPr>
          <p:cNvPr id="8" name="矩形 7"/>
          <p:cNvSpPr/>
          <p:nvPr/>
        </p:nvSpPr>
        <p:spPr>
          <a:xfrm>
            <a:off x="7270376" y="1595419"/>
            <a:ext cx="3989294" cy="18876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C678DD"/>
                </a:solidFill>
                <a:latin typeface="Source Code Pro"/>
              </a:rPr>
              <a:t>def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61AEEE"/>
                </a:solidFill>
                <a:latin typeface="Source Code Pro"/>
              </a:rPr>
              <a:t>relu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):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 </a:t>
            </a:r>
            <a:r>
              <a:rPr lang="en-US" altLang="zh-CN" dirty="0">
                <a:solidFill>
                  <a:srgbClr val="C678DD"/>
                </a:solidFill>
                <a:latin typeface="Source Code Pro"/>
              </a:rPr>
              <a:t>return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maximum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endParaRPr lang="en-US" altLang="zh-CN" dirty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arange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-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5.0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5.0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0.1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y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relu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plt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plot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y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plt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ylim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-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0.1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5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i="1" dirty="0">
                <a:solidFill>
                  <a:srgbClr val="5C6370"/>
                </a:solidFill>
                <a:latin typeface="Source Code Pro"/>
              </a:rPr>
              <a:t># </a:t>
            </a:r>
            <a:r>
              <a:rPr lang="zh-CN" altLang="en-US" i="1" dirty="0">
                <a:solidFill>
                  <a:srgbClr val="5C6370"/>
                </a:solidFill>
                <a:latin typeface="Source Code Pro"/>
              </a:rPr>
              <a:t>指定</a:t>
            </a:r>
            <a:r>
              <a:rPr lang="en-US" altLang="zh-CN" i="1" dirty="0">
                <a:solidFill>
                  <a:srgbClr val="5C6370"/>
                </a:solidFill>
                <a:latin typeface="Source Code Pro"/>
              </a:rPr>
              <a:t>y</a:t>
            </a:r>
            <a:r>
              <a:rPr lang="zh-CN" altLang="en-US" i="1" dirty="0">
                <a:solidFill>
                  <a:srgbClr val="5C6370"/>
                </a:solidFill>
                <a:latin typeface="Source Code Pro"/>
              </a:rPr>
              <a:t>轴的范围</a:t>
            </a:r>
            <a:r>
              <a:rPr lang="zh-CN" altLang="en-US" dirty="0">
                <a:solidFill>
                  <a:srgbClr val="ABB2BF"/>
                </a:solidFill>
                <a:latin typeface="Source Code Pro"/>
              </a:rPr>
              <a:t> </a:t>
            </a:r>
            <a:endParaRPr lang="en-US" altLang="zh-CN" dirty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plt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show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54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82356" y="936479"/>
            <a:ext cx="2779928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y=a( ω1x1+ ω2x2+ ω3x3-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θ)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6007395" y="936479"/>
            <a:ext cx="255182" cy="36933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52384" y="1392865"/>
            <a:ext cx="421910" cy="730839"/>
            <a:chOff x="5952384" y="1392865"/>
            <a:chExt cx="421910" cy="730839"/>
          </a:xfrm>
        </p:grpSpPr>
        <p:sp>
          <p:nvSpPr>
            <p:cNvPr id="7" name="下箭头 6"/>
            <p:cNvSpPr/>
            <p:nvPr/>
          </p:nvSpPr>
          <p:spPr>
            <a:xfrm>
              <a:off x="6096000" y="1392865"/>
              <a:ext cx="134679" cy="3615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52384" y="175437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+b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32439" y="1412136"/>
            <a:ext cx="2820003" cy="1084812"/>
            <a:chOff x="3832439" y="1412136"/>
            <a:chExt cx="2820003" cy="1084812"/>
          </a:xfrm>
        </p:grpSpPr>
        <p:sp>
          <p:nvSpPr>
            <p:cNvPr id="10" name="文本框 9"/>
            <p:cNvSpPr txBox="1"/>
            <p:nvPr/>
          </p:nvSpPr>
          <p:spPr>
            <a:xfrm>
              <a:off x="3832439" y="2127616"/>
              <a:ext cx="2820003" cy="36933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y=a( ω1x1+ ω2x2+ ω3x3</a:t>
              </a:r>
              <a:r>
                <a:rPr lang="en-US" altLang="zh-CN" dirty="0">
                  <a:solidFill>
                    <a:srgbClr val="002060"/>
                  </a:solidFill>
                </a:rPr>
                <a:t>+b</a:t>
              </a:r>
              <a:r>
                <a:rPr lang="en-US" altLang="zh-CN" dirty="0">
                  <a:solidFill>
                    <a:srgbClr val="111111"/>
                  </a:solidFill>
                  <a:latin typeface="Consolas" panose="020B0609020204030204" pitchFamily="49" charset="0"/>
                </a:rPr>
                <a:t>)</a:t>
              </a:r>
              <a:endParaRPr lang="zh-CN" altLang="en-US" dirty="0"/>
            </a:p>
          </p:txBody>
        </p:sp>
        <p:sp>
          <p:nvSpPr>
            <p:cNvPr id="11" name="下箭头 10"/>
            <p:cNvSpPr/>
            <p:nvPr/>
          </p:nvSpPr>
          <p:spPr>
            <a:xfrm>
              <a:off x="4902199" y="1412136"/>
              <a:ext cx="340242" cy="6379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09325" y="2925348"/>
            <a:ext cx="527259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加权输入</a:t>
            </a:r>
            <a:r>
              <a:rPr lang="en-US" altLang="zh-CN" dirty="0"/>
              <a:t>z= ω1x1+ ω2x2+ ω3x3</a:t>
            </a:r>
            <a:r>
              <a:rPr lang="en-US" altLang="zh-CN" dirty="0">
                <a:solidFill>
                  <a:srgbClr val="002060"/>
                </a:solidFill>
              </a:rPr>
              <a:t>+b,</a:t>
            </a:r>
            <a:r>
              <a:rPr lang="zh-CN" altLang="en-US" dirty="0">
                <a:solidFill>
                  <a:srgbClr val="002060"/>
                </a:solidFill>
              </a:rPr>
              <a:t>其中</a:t>
            </a:r>
            <a:r>
              <a:rPr lang="en-US" altLang="zh-CN" dirty="0">
                <a:solidFill>
                  <a:srgbClr val="002060"/>
                </a:solidFill>
              </a:rPr>
              <a:t>b</a:t>
            </a:r>
            <a:r>
              <a:rPr lang="zh-CN" altLang="en-US" dirty="0">
                <a:solidFill>
                  <a:srgbClr val="002060"/>
                </a:solidFill>
              </a:rPr>
              <a:t>为偏置</a:t>
            </a:r>
            <a:r>
              <a:rPr lang="en-US" altLang="zh-CN" dirty="0">
                <a:solidFill>
                  <a:srgbClr val="002060"/>
                </a:solidFill>
              </a:rPr>
              <a:t>(bias)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3876521" y="3386506"/>
            <a:ext cx="2731838" cy="1033697"/>
            <a:chOff x="3876521" y="3386506"/>
            <a:chExt cx="2731838" cy="1033697"/>
          </a:xfrm>
        </p:grpSpPr>
        <p:sp>
          <p:nvSpPr>
            <p:cNvPr id="15" name="文本框 14"/>
            <p:cNvSpPr txBox="1"/>
            <p:nvPr/>
          </p:nvSpPr>
          <p:spPr>
            <a:xfrm>
              <a:off x="3876521" y="4050871"/>
              <a:ext cx="2731838" cy="36933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z= ω1x1+ ω2x2+ ω3x3</a:t>
              </a:r>
              <a:r>
                <a:rPr lang="en-US" altLang="zh-CN" dirty="0">
                  <a:solidFill>
                    <a:srgbClr val="002060"/>
                  </a:solidFill>
                </a:rPr>
                <a:t>+b*1</a:t>
              </a:r>
              <a:endParaRPr lang="zh-CN" altLang="en-US" dirty="0"/>
            </a:p>
          </p:txBody>
        </p:sp>
        <p:sp>
          <p:nvSpPr>
            <p:cNvPr id="16" name="下箭头 15"/>
            <p:cNvSpPr/>
            <p:nvPr/>
          </p:nvSpPr>
          <p:spPr>
            <a:xfrm>
              <a:off x="5072319" y="3386506"/>
              <a:ext cx="340242" cy="6379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46840" y="4833524"/>
            <a:ext cx="2667000" cy="1314451"/>
            <a:chOff x="1886934" y="4703839"/>
            <a:chExt cx="2667000" cy="1314451"/>
          </a:xfrm>
        </p:grpSpPr>
        <p:pic>
          <p:nvPicPr>
            <p:cNvPr id="17" name="Picture 4" descr="http://www.ruanyifeng.com/blogimg/asset/2017/bg20170712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934" y="4703839"/>
              <a:ext cx="2667000" cy="131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/>
            <p:cNvSpPr txBox="1"/>
            <p:nvPr/>
          </p:nvSpPr>
          <p:spPr>
            <a:xfrm>
              <a:off x="2424072" y="4804889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ω1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02330" y="5275270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ω2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355344" y="5566048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ω3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98728" y="4251597"/>
            <a:ext cx="926232" cy="887588"/>
            <a:chOff x="7498728" y="4251597"/>
            <a:chExt cx="926232" cy="887588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7857460" y="4477025"/>
              <a:ext cx="531628" cy="66216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8123274" y="45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498728" y="425159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42440" y="4893381"/>
            <a:ext cx="4652582" cy="1314451"/>
            <a:chOff x="5242440" y="4893381"/>
            <a:chExt cx="4652582" cy="1314451"/>
          </a:xfrm>
        </p:grpSpPr>
        <p:grpSp>
          <p:nvGrpSpPr>
            <p:cNvPr id="30" name="组合 29"/>
            <p:cNvGrpSpPr/>
            <p:nvPr/>
          </p:nvGrpSpPr>
          <p:grpSpPr>
            <a:xfrm>
              <a:off x="7228022" y="4893381"/>
              <a:ext cx="2667000" cy="1314451"/>
              <a:chOff x="1886934" y="4703839"/>
              <a:chExt cx="2667000" cy="1314451"/>
            </a:xfrm>
          </p:grpSpPr>
          <p:pic>
            <p:nvPicPr>
              <p:cNvPr id="31" name="Picture 4" descr="http://www.ruanyifeng.com/blogimg/asset/2017/bg2017071202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6934" y="4703839"/>
                <a:ext cx="2667000" cy="1314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2424072" y="4804889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ω1</a:t>
                </a:r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302330" y="5275270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ω2</a:t>
                </a:r>
                <a:endParaRPr lang="zh-CN" altLang="en-US" dirty="0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355344" y="5566048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ω3</a:t>
                </a:r>
                <a:endParaRPr lang="zh-CN" altLang="en-US" dirty="0"/>
              </a:p>
            </p:txBody>
          </p:sp>
        </p:grpSp>
        <p:sp>
          <p:nvSpPr>
            <p:cNvPr id="36" name="右箭头 35"/>
            <p:cNvSpPr/>
            <p:nvPr/>
          </p:nvSpPr>
          <p:spPr>
            <a:xfrm>
              <a:off x="5242440" y="5363763"/>
              <a:ext cx="1551765" cy="331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96401" y="3727971"/>
            <a:ext cx="3969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加权输入</a:t>
            </a:r>
            <a:r>
              <a:rPr lang="en-US" altLang="zh-CN" dirty="0">
                <a:solidFill>
                  <a:srgbClr val="7030A0"/>
                </a:solidFill>
              </a:rPr>
              <a:t>z</a:t>
            </a:r>
            <a:r>
              <a:rPr lang="zh-CN" altLang="en-US" dirty="0">
                <a:solidFill>
                  <a:srgbClr val="7030A0"/>
                </a:solidFill>
              </a:rPr>
              <a:t>可以看作两个向量的内积：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w1,w2,w3,b</a:t>
            </a:r>
            <a:r>
              <a:rPr lang="zh-CN" altLang="en-US" dirty="0">
                <a:solidFill>
                  <a:srgbClr val="7030A0"/>
                </a:solidFill>
              </a:rPr>
              <a:t>）（</a:t>
            </a:r>
            <a:r>
              <a:rPr lang="en-US" altLang="zh-CN" dirty="0">
                <a:solidFill>
                  <a:srgbClr val="7030A0"/>
                </a:solidFill>
              </a:rPr>
              <a:t>x1,x2,x3,1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821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</a:rPr>
              <a:t>注意</a:t>
            </a:r>
            <a:r>
              <a:rPr lang="zh-CN" altLang="en-US" dirty="0"/>
              <a:t>：神经网络的激活函数必须使用非线性函数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026" name="Picture 2" descr="https://ss0.bdstatic.com/70cFuHSh_Q1YnxGkpoWK1HF6hhy/it/u=2617156290,1553668324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5" y="2039752"/>
            <a:ext cx="2847589" cy="23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1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典型的神经元结构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797391" y="1633662"/>
            <a:ext cx="4348238" cy="3259281"/>
            <a:chOff x="3797391" y="1633662"/>
            <a:chExt cx="4348238" cy="325928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r="9978"/>
            <a:stretch/>
          </p:blipFill>
          <p:spPr>
            <a:xfrm>
              <a:off x="3797391" y="1633662"/>
              <a:ext cx="3664113" cy="325928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395103" y="2893970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</a:t>
              </a:r>
              <a:r>
                <a:rPr lang="en-US" altLang="zh-CN" dirty="0"/>
                <a:t>y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/>
              <p:cNvSpPr/>
              <p:nvPr/>
            </p:nvSpPr>
            <p:spPr>
              <a:xfrm>
                <a:off x="6604001" y="2801484"/>
                <a:ext cx="452581" cy="461818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椭圆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1" y="2801484"/>
                <a:ext cx="452581" cy="46181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22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神经元示例：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1901952" y="4005072"/>
            <a:ext cx="3374136" cy="18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2624328" y="1984248"/>
            <a:ext cx="0" cy="24140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08248" y="2879598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630168" y="2762250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21024" y="3044952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03092" y="3090672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547872" y="3185160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6764" y="2862834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377184" y="3264408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794760" y="2643378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11624" y="4057140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area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34811" y="194341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House price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2937164" y="2410754"/>
            <a:ext cx="1071418" cy="1612606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633564" y="4005072"/>
            <a:ext cx="312836" cy="9144"/>
          </a:xfrm>
          <a:prstGeom prst="line">
            <a:avLst/>
          </a:prstGeom>
          <a:ln w="476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708391" y="2862834"/>
            <a:ext cx="308557" cy="3223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860072" y="3041904"/>
            <a:ext cx="822377" cy="646331"/>
            <a:chOff x="6860072" y="3041904"/>
            <a:chExt cx="822377" cy="64633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960073" y="3044952"/>
              <a:ext cx="722376" cy="0"/>
            </a:xfrm>
            <a:prstGeom prst="line">
              <a:avLst/>
            </a:prstGeom>
            <a:ln w="25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6860072" y="3041904"/>
              <a:ext cx="5984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area</a:t>
              </a:r>
            </a:p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16948" y="3041904"/>
            <a:ext cx="1342054" cy="696557"/>
            <a:chOff x="8016948" y="3041904"/>
            <a:chExt cx="1342054" cy="696557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8016948" y="3041904"/>
              <a:ext cx="722376" cy="0"/>
            </a:xfrm>
            <a:prstGeom prst="line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8706259" y="3092130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Price</a:t>
              </a:r>
            </a:p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419159" y="2349325"/>
            <a:ext cx="15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神经元</a:t>
            </a:r>
            <a:r>
              <a:rPr lang="en-US" altLang="zh-CN" dirty="0"/>
              <a:t>neuron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6765584" y="4443984"/>
            <a:ext cx="2498930" cy="875627"/>
            <a:chOff x="6765584" y="4443984"/>
            <a:chExt cx="2498930" cy="875627"/>
          </a:xfrm>
        </p:grpSpPr>
        <p:sp>
          <p:nvSpPr>
            <p:cNvPr id="33" name="椭圆 32"/>
            <p:cNvSpPr/>
            <p:nvPr/>
          </p:nvSpPr>
          <p:spPr>
            <a:xfrm>
              <a:off x="7613903" y="4443984"/>
              <a:ext cx="308557" cy="3223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65584" y="4623054"/>
              <a:ext cx="822377" cy="646331"/>
              <a:chOff x="6860072" y="3041904"/>
              <a:chExt cx="822377" cy="646331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6960073" y="3044952"/>
                <a:ext cx="722376" cy="0"/>
              </a:xfrm>
              <a:prstGeom prst="line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6860072" y="3041904"/>
                <a:ext cx="5984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area</a:t>
                </a:r>
              </a:p>
              <a:p>
                <a:r>
                  <a:rPr lang="en-US" altLang="zh-CN" dirty="0"/>
                  <a:t>x1</a:t>
                </a:r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922460" y="4623054"/>
              <a:ext cx="1342054" cy="696557"/>
              <a:chOff x="8016948" y="3041904"/>
              <a:chExt cx="1342054" cy="696557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8016948" y="3041904"/>
                <a:ext cx="722376" cy="0"/>
              </a:xfrm>
              <a:prstGeom prst="line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/>
              <p:cNvSpPr txBox="1"/>
              <p:nvPr/>
            </p:nvSpPr>
            <p:spPr>
              <a:xfrm>
                <a:off x="8706259" y="3092130"/>
                <a:ext cx="652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Price</a:t>
                </a:r>
              </a:p>
              <a:p>
                <a:r>
                  <a:rPr lang="en-US" altLang="zh-CN" dirty="0"/>
                  <a:t>y</a:t>
                </a:r>
                <a:endParaRPr lang="zh-CN" altLang="en-US" dirty="0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889807" y="3918640"/>
            <a:ext cx="911019" cy="646331"/>
            <a:chOff x="6889807" y="3918640"/>
            <a:chExt cx="911019" cy="646331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24592" y="4188650"/>
              <a:ext cx="657856" cy="255334"/>
            </a:xfrm>
            <a:prstGeom prst="line">
              <a:avLst/>
            </a:prstGeom>
            <a:ln w="25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89807" y="3918640"/>
              <a:ext cx="9110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address</a:t>
              </a:r>
            </a:p>
            <a:p>
              <a:r>
                <a:rPr lang="en-US" altLang="zh-CN" dirty="0"/>
                <a:t>x2</a:t>
              </a:r>
              <a:endParaRPr lang="zh-CN" altLang="en-US" dirty="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73179" y="3155321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ReLU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5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85037" y="574158"/>
            <a:ext cx="10515600" cy="57734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人工神经网络：神经单元连接成网络状。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输入层：网络输入层的每个神经元代表了一个特征。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隐藏层：隐藏层层数以及隐藏层神经元是由人工设定。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输出层：输出层个数代表了</a:t>
            </a:r>
            <a:r>
              <a:rPr lang="zh-CN" altLang="en-US" sz="2000" b="1" dirty="0"/>
              <a:t>分类标签</a:t>
            </a:r>
            <a:r>
              <a:rPr lang="zh-CN" altLang="en-US" sz="2000" dirty="0"/>
              <a:t>的个数（在做二分类时，如果采用</a:t>
            </a:r>
            <a:r>
              <a:rPr lang="en-US" altLang="zh-CN" sz="2000" dirty="0"/>
              <a:t>sigmoid</a:t>
            </a:r>
            <a:r>
              <a:rPr lang="zh-CN" altLang="en-US" sz="2000" dirty="0"/>
              <a:t>分类器，输出层的神经元个数为</a:t>
            </a:r>
            <a:r>
              <a:rPr lang="en-US" altLang="zh-CN" sz="2000" dirty="0"/>
              <a:t>1</a:t>
            </a:r>
            <a:r>
              <a:rPr lang="zh-CN" altLang="en-US" sz="2000" dirty="0"/>
              <a:t>个；如果采用</a:t>
            </a:r>
            <a:r>
              <a:rPr lang="en-US" altLang="zh-CN" sz="2000" dirty="0" err="1"/>
              <a:t>softmax</a:t>
            </a:r>
            <a:r>
              <a:rPr lang="zh-CN" altLang="en-US" sz="2000" dirty="0"/>
              <a:t>分类器，输出层神经元个数为</a:t>
            </a:r>
            <a:r>
              <a:rPr lang="en-US" altLang="zh-CN" sz="2000" dirty="0"/>
              <a:t>2</a:t>
            </a:r>
            <a:r>
              <a:rPr lang="zh-CN" altLang="en-US" sz="2000" dirty="0"/>
              <a:t>个）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65" y="1095248"/>
            <a:ext cx="5390045" cy="29305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36051" y="1255058"/>
            <a:ext cx="2133600" cy="2770700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dirty="0">
                <a:solidFill>
                  <a:srgbClr val="002060"/>
                </a:solidFill>
              </a:rPr>
              <a:t>中间层</a:t>
            </a:r>
          </a:p>
        </p:txBody>
      </p:sp>
      <p:pic>
        <p:nvPicPr>
          <p:cNvPr id="2050" name="Picture 2" descr="https://images2018.cnblogs.com/blog/1238724/201806/1238724-20180614161435658-6215510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24" y="1480112"/>
            <a:ext cx="3669898" cy="224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激活函数必须使用非线性函数</a:t>
            </a:r>
            <a:r>
              <a:rPr lang="zh-CN" altLang="en-US" sz="2400" dirty="0">
                <a:solidFill>
                  <a:srgbClr val="002060"/>
                </a:solidFill>
              </a:rPr>
              <a:t>原因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000" dirty="0"/>
              <a:t>如果使用线性函数，那么不管如何加深层数，总是存在与子等效的“无隐藏层神经网络”。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1748117" y="4204447"/>
            <a:ext cx="89826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若使用</a:t>
            </a:r>
            <a:r>
              <a:rPr lang="en-US" altLang="zh-CN" sz="2000" dirty="0"/>
              <a:t>h(x)=cx</a:t>
            </a:r>
            <a:r>
              <a:rPr lang="zh-CN" altLang="en-US" sz="2000" dirty="0"/>
              <a:t>作为激活函数，使用二层神经网络对应</a:t>
            </a:r>
            <a:r>
              <a:rPr lang="en-US" altLang="zh-CN" sz="2000" dirty="0"/>
              <a:t>y(x)=h(h(x)) </a:t>
            </a:r>
            <a:r>
              <a:rPr lang="zh-CN" altLang="en-US" sz="2000" dirty="0"/>
              <a:t>运算，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即</a:t>
            </a:r>
            <a:r>
              <a:rPr lang="en-US" altLang="zh-CN" sz="2000" dirty="0"/>
              <a:t>y(x)=</a:t>
            </a:r>
            <a:r>
              <a:rPr lang="en-US" altLang="zh-CN" sz="2000" dirty="0" err="1"/>
              <a:t>c×c×x</a:t>
            </a:r>
            <a:r>
              <a:rPr lang="en-US" altLang="zh-CN" sz="2000" dirty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取</a:t>
            </a:r>
            <a:r>
              <a:rPr lang="en-US" altLang="zh-CN" sz="2000" dirty="0"/>
              <a:t>a=c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 </a:t>
            </a:r>
            <a:r>
              <a:rPr lang="zh-CN" altLang="en-US" sz="2000" dirty="0"/>
              <a:t>同样可以经过一次乘法来处理（即没有隐藏层的神经网络），因此激活函数必须使用非线性函数。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67" y="1552448"/>
            <a:ext cx="4877784" cy="26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158733-12E0-4114-B73E-F2740A42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"/>
            <a:ext cx="12192000" cy="685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4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DC0C47-77C4-495B-A10C-0F75EE3C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763"/>
            <a:ext cx="12192000" cy="68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20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2">
            <a:extLst>
              <a:ext uri="{FF2B5EF4-FFF2-40B4-BE49-F238E27FC236}">
                <a16:creationId xmlns:a16="http://schemas.microsoft.com/office/drawing/2014/main" id="{2E803E70-1FD7-476F-AF62-77135F2C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07" y="169140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神经网络</a:t>
            </a:r>
          </a:p>
        </p:txBody>
      </p:sp>
      <p:pic>
        <p:nvPicPr>
          <p:cNvPr id="10243" name="图片 3">
            <a:extLst>
              <a:ext uri="{FF2B5EF4-FFF2-40B4-BE49-F238E27FC236}">
                <a16:creationId xmlns:a16="http://schemas.microsoft.com/office/drawing/2014/main" id="{F940BD85-B3D9-4410-AE73-0FB89EA9C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607" y="1125538"/>
            <a:ext cx="4751388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4">
            <a:extLst>
              <a:ext uri="{FF2B5EF4-FFF2-40B4-BE49-F238E27FC236}">
                <a16:creationId xmlns:a16="http://schemas.microsoft.com/office/drawing/2014/main" id="{E8848EF0-1B11-44EB-A98B-B309670E6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4061" y="1341438"/>
            <a:ext cx="273685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三层神经网络</a:t>
            </a:r>
            <a:r>
              <a:rPr lang="zh-CN" altLang="en-US" sz="3200" dirty="0">
                <a:latin typeface="Arial" panose="020B0604020202020204" pitchFamily="34" charset="0"/>
              </a:rPr>
              <a:t>：一个输入层，一个隐含层，一个输出层</a:t>
            </a:r>
          </a:p>
        </p:txBody>
      </p:sp>
      <p:pic>
        <p:nvPicPr>
          <p:cNvPr id="10245" name="图片 5">
            <a:extLst>
              <a:ext uri="{FF2B5EF4-FFF2-40B4-BE49-F238E27FC236}">
                <a16:creationId xmlns:a16="http://schemas.microsoft.com/office/drawing/2014/main" id="{D028E5F1-71A5-4C79-81D9-FC3E242A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087" y="4724400"/>
            <a:ext cx="5184775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Box 6">
            <a:extLst>
              <a:ext uri="{FF2B5EF4-FFF2-40B4-BE49-F238E27FC236}">
                <a16:creationId xmlns:a16="http://schemas.microsoft.com/office/drawing/2014/main" id="{0EE30D9B-40DD-446A-AC9B-ECF76497B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7086" y="4716463"/>
            <a:ext cx="18716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>
                <a:latin typeface="Arial" panose="020B0604020202020204" pitchFamily="34" charset="0"/>
              </a:rPr>
              <a:t>公式推导：</a:t>
            </a:r>
          </a:p>
        </p:txBody>
      </p:sp>
      <p:sp>
        <p:nvSpPr>
          <p:cNvPr id="10247" name="TextBox 7">
            <a:extLst>
              <a:ext uri="{FF2B5EF4-FFF2-40B4-BE49-F238E27FC236}">
                <a16:creationId xmlns:a16="http://schemas.microsoft.com/office/drawing/2014/main" id="{466AC6DC-39C8-487F-B98D-7F43ADC7E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3074" y="4095875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latin typeface="Arial" panose="020B0604020202020204" pitchFamily="34" charset="0"/>
              </a:rPr>
              <a:t>bias units</a:t>
            </a:r>
            <a:endParaRPr lang="zh-CN" altLang="en-US" sz="1800" b="0" dirty="0">
              <a:latin typeface="Arial" panose="020B0604020202020204" pitchFamily="34" charset="0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D9878096-FC85-4112-B805-4945ACB1D38B}"/>
              </a:ext>
            </a:extLst>
          </p:cNvPr>
          <p:cNvSpPr/>
          <p:nvPr/>
        </p:nvSpPr>
        <p:spPr>
          <a:xfrm rot="14049491">
            <a:off x="8010682" y="3650788"/>
            <a:ext cx="687388" cy="23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118001DF-B114-45AA-B805-E7DE3B23C0D1}"/>
              </a:ext>
            </a:extLst>
          </p:cNvPr>
          <p:cNvSpPr/>
          <p:nvPr/>
        </p:nvSpPr>
        <p:spPr>
          <a:xfrm rot="18526527">
            <a:off x="8796673" y="3579813"/>
            <a:ext cx="687388" cy="23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30B5374-EF5D-4355-90C1-4F27232308B6}"/>
              </a:ext>
            </a:extLst>
          </p:cNvPr>
          <p:cNvCxnSpPr/>
          <p:nvPr/>
        </p:nvCxnSpPr>
        <p:spPr>
          <a:xfrm flipV="1">
            <a:off x="208344" y="943660"/>
            <a:ext cx="11759879" cy="822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69212D3-FD66-44F9-A488-3C2CCEC5D2D1}"/>
              </a:ext>
            </a:extLst>
          </p:cNvPr>
          <p:cNvSpPr/>
          <p:nvPr/>
        </p:nvSpPr>
        <p:spPr>
          <a:xfrm>
            <a:off x="351105" y="2691633"/>
            <a:ext cx="3170027" cy="906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工作信号正向传播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7160DFC-8C1D-44E2-A20F-3A7D255C2DAD}"/>
              </a:ext>
            </a:extLst>
          </p:cNvPr>
          <p:cNvSpPr/>
          <p:nvPr/>
        </p:nvSpPr>
        <p:spPr>
          <a:xfrm>
            <a:off x="351104" y="4465763"/>
            <a:ext cx="3170027" cy="834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误差信号反向传播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B50CB2-F123-4821-9303-1FD5B2BE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0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2004FB-5E3A-4921-B555-6C7ACE8F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906"/>
            <a:ext cx="12192000" cy="688190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17DEC6-3062-4EA8-BA58-44ECB31564BE}"/>
              </a:ext>
            </a:extLst>
          </p:cNvPr>
          <p:cNvSpPr txBox="1"/>
          <p:nvPr/>
        </p:nvSpPr>
        <p:spPr>
          <a:xfrm>
            <a:off x="4723002" y="313462"/>
            <a:ext cx="294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Back-propagation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610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21F72A-5D01-4032-8162-049776E0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49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54DC2B-7CCB-49D1-BB1C-026C7EDDB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8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07DBA3-C779-4640-B276-5D656B07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763"/>
            <a:ext cx="12192000" cy="68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70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3CF094-4851-4C29-A545-E1970B5A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6"/>
            <a:ext cx="12192000" cy="68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33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例：建立一个神经网络，用来识别数字</a:t>
            </a:r>
            <a:r>
              <a:rPr lang="en-US" altLang="zh-CN" sz="24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1</a:t>
            </a:r>
            <a:r>
              <a:rPr lang="zh-CN" altLang="en-US" sz="2400" dirty="0"/>
              <a:t>，图像大小为</a:t>
            </a:r>
            <a:r>
              <a:rPr lang="en-US" altLang="zh-CN" sz="2400" dirty="0"/>
              <a:t>4*3</a:t>
            </a:r>
            <a:r>
              <a:rPr lang="zh-CN" altLang="en-US" sz="2400" dirty="0"/>
              <a:t>的二值图像。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41538" y="5807117"/>
            <a:ext cx="693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全连接网络，</a:t>
            </a:r>
            <a:r>
              <a:rPr lang="en-US" altLang="zh-CN" dirty="0"/>
              <a:t>Sigmoid</a:t>
            </a:r>
            <a:r>
              <a:rPr lang="zh-CN" altLang="en-US" dirty="0"/>
              <a:t>函数作为激活函数，哪个输出值大，属于哪类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997643" y="1383076"/>
            <a:ext cx="5689729" cy="4345973"/>
            <a:chOff x="2997643" y="1383076"/>
            <a:chExt cx="5689729" cy="4345973"/>
          </a:xfrm>
        </p:grpSpPr>
        <p:grpSp>
          <p:nvGrpSpPr>
            <p:cNvPr id="142" name="组合 141"/>
            <p:cNvGrpSpPr/>
            <p:nvPr/>
          </p:nvGrpSpPr>
          <p:grpSpPr>
            <a:xfrm>
              <a:off x="3094621" y="1383076"/>
              <a:ext cx="5592751" cy="4345973"/>
              <a:chOff x="1457207" y="1563830"/>
              <a:chExt cx="5592751" cy="4345973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4" name="平行四边形 3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平行四边形 4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平行四边形 5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平行四边形 6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平行四边形 7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平行四边形 8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平行四边形 9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平行四边形 10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平行四边形 11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3787368" y="1563830"/>
                <a:ext cx="3262590" cy="4345973"/>
                <a:chOff x="4554015" y="1360967"/>
                <a:chExt cx="3262590" cy="4345973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3" name="直接箭头连接符 32"/>
              <p:cNvCxnSpPr>
                <a:stCxn id="13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13" idx="6"/>
                <a:endCxn id="29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13" idx="5"/>
                <a:endCxn id="28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19" idx="6"/>
                <a:endCxn id="27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19" idx="5"/>
                <a:endCxn id="29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9" idx="5"/>
                <a:endCxn id="28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14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14" idx="6"/>
                <a:endCxn id="29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14" idx="5"/>
                <a:endCxn id="28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20" idx="6"/>
                <a:endCxn id="27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20" idx="6"/>
                <a:endCxn id="29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>
                <a:stCxn id="20" idx="6"/>
                <a:endCxn id="28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>
                <a:stCxn id="15" idx="6"/>
                <a:endCxn id="27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15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15" idx="6"/>
                <a:endCxn id="28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21" idx="6"/>
                <a:endCxn id="27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21" idx="6"/>
                <a:endCxn id="29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>
                <a:stCxn id="21" idx="6"/>
                <a:endCxn id="28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>
                <a:stCxn id="16" idx="6"/>
                <a:endCxn id="27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/>
              <p:cNvCxnSpPr>
                <a:stCxn id="16" idx="6"/>
                <a:endCxn id="29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/>
              <p:cNvCxnSpPr>
                <a:stCxn id="16" idx="6"/>
                <a:endCxn id="28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/>
              <p:cNvCxnSpPr>
                <a:stCxn id="22" idx="6"/>
                <a:endCxn id="27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/>
              <p:cNvCxnSpPr>
                <a:stCxn id="22" idx="6"/>
                <a:endCxn id="29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/>
              <p:cNvCxnSpPr>
                <a:stCxn id="22" idx="6"/>
                <a:endCxn id="28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/>
              <p:cNvCxnSpPr>
                <a:stCxn id="17" idx="7"/>
                <a:endCxn id="27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/>
              <p:cNvCxnSpPr>
                <a:stCxn id="17" idx="6"/>
                <a:endCxn id="29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/>
              <p:cNvCxnSpPr>
                <a:stCxn id="17" idx="6"/>
                <a:endCxn id="28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/>
              <p:cNvCxnSpPr>
                <a:stCxn id="23" idx="6"/>
                <a:endCxn id="27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/>
              <p:cNvCxnSpPr>
                <a:stCxn id="23" idx="6"/>
                <a:endCxn id="29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/>
              <p:cNvCxnSpPr>
                <a:stCxn id="23" idx="5"/>
                <a:endCxn id="28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/>
              <p:cNvCxnSpPr>
                <a:stCxn id="18" idx="6"/>
                <a:endCxn id="27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103"/>
              <p:cNvCxnSpPr>
                <a:stCxn id="18" idx="6"/>
                <a:endCxn id="29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/>
              <p:cNvCxnSpPr>
                <a:stCxn id="18" idx="6"/>
                <a:endCxn id="28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/>
              <p:cNvCxnSpPr>
                <a:stCxn id="24" idx="6"/>
                <a:endCxn id="27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>
                <a:stCxn id="24" idx="6"/>
                <a:endCxn id="29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>
                <a:stCxn id="24" idx="5"/>
                <a:endCxn id="28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/>
              <p:cNvCxnSpPr>
                <a:stCxn id="27" idx="6"/>
                <a:endCxn id="30" idx="1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>
                <a:stCxn id="27" idx="5"/>
                <a:endCxn id="31" idx="1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29" idx="7"/>
                <a:endCxn id="30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>
                <a:stCxn id="29" idx="6"/>
                <a:endCxn id="31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>
                <a:stCxn id="28" idx="6"/>
                <a:endCxn id="30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>
                <a:stCxn id="28" idx="5"/>
                <a:endCxn id="31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>
                <a:endCxn id="19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>
                <a:endCxn id="24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>
                <a:endCxn id="13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文本框 140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81" name="平行四边形 80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75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29235" y="772245"/>
            <a:ext cx="10515600" cy="5458506"/>
          </a:xfrm>
        </p:spPr>
        <p:txBody>
          <a:bodyPr/>
          <a:lstStyle/>
          <a:p>
            <a:r>
              <a:rPr lang="zh-CN" altLang="en-US" dirty="0"/>
              <a:t>隐藏层：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16859" y="1305171"/>
            <a:ext cx="419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隐藏层具有</a:t>
            </a:r>
            <a:r>
              <a:rPr lang="zh-CN" altLang="en-US" sz="2400" b="1" dirty="0">
                <a:solidFill>
                  <a:srgbClr val="002060"/>
                </a:solidFill>
              </a:rPr>
              <a:t>提取特征</a:t>
            </a:r>
            <a:r>
              <a:rPr lang="zh-CN" altLang="en-US" sz="2400" dirty="0"/>
              <a:t>的作用</a:t>
            </a:r>
            <a:r>
              <a:rPr lang="zh-CN" altLang="en-US" sz="2400" dirty="0">
                <a:solidFill>
                  <a:srgbClr val="002060"/>
                </a:solidFill>
              </a:rPr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89765"/>
              </p:ext>
            </p:extLst>
          </p:nvPr>
        </p:nvGraphicFramePr>
        <p:xfrm>
          <a:off x="2073243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096960"/>
              </p:ext>
            </p:extLst>
          </p:nvPr>
        </p:nvGraphicFramePr>
        <p:xfrm>
          <a:off x="3653276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137327"/>
              </p:ext>
            </p:extLst>
          </p:nvPr>
        </p:nvGraphicFramePr>
        <p:xfrm>
          <a:off x="5159467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713433"/>
              </p:ext>
            </p:extLst>
          </p:nvPr>
        </p:nvGraphicFramePr>
        <p:xfrm>
          <a:off x="6618469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130549"/>
              </p:ext>
            </p:extLst>
          </p:nvPr>
        </p:nvGraphicFramePr>
        <p:xfrm>
          <a:off x="8077471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515180"/>
              </p:ext>
            </p:extLst>
          </p:nvPr>
        </p:nvGraphicFramePr>
        <p:xfrm>
          <a:off x="9536473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393454" y="394392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手写数字</a:t>
            </a:r>
            <a:r>
              <a:rPr lang="en-US" altLang="zh-CN" dirty="0"/>
              <a:t>0</a:t>
            </a:r>
            <a:r>
              <a:rPr lang="zh-CN" altLang="en-US" dirty="0"/>
              <a:t>图像示例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58863"/>
              </p:ext>
            </p:extLst>
          </p:nvPr>
        </p:nvGraphicFramePr>
        <p:xfrm>
          <a:off x="2073242" y="4276679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078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83" name="组合 82"/>
          <p:cNvGrpSpPr/>
          <p:nvPr/>
        </p:nvGrpSpPr>
        <p:grpSpPr>
          <a:xfrm>
            <a:off x="3186984" y="2161302"/>
            <a:ext cx="1479202" cy="1123715"/>
            <a:chOff x="1670018" y="2257437"/>
            <a:chExt cx="1479202" cy="1123715"/>
          </a:xfrm>
        </p:grpSpPr>
        <p:sp>
          <p:nvSpPr>
            <p:cNvPr id="148" name="平行四边形 147"/>
            <p:cNvSpPr/>
            <p:nvPr/>
          </p:nvSpPr>
          <p:spPr>
            <a:xfrm>
              <a:off x="1868415" y="2257438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49" name="平行四边形 148"/>
            <p:cNvSpPr/>
            <p:nvPr/>
          </p:nvSpPr>
          <p:spPr>
            <a:xfrm>
              <a:off x="2273698" y="2257438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50" name="平行四边形 149"/>
            <p:cNvSpPr/>
            <p:nvPr/>
          </p:nvSpPr>
          <p:spPr>
            <a:xfrm>
              <a:off x="2668352" y="2257437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平行四边形 150"/>
            <p:cNvSpPr/>
            <p:nvPr/>
          </p:nvSpPr>
          <p:spPr>
            <a:xfrm>
              <a:off x="1776501" y="2627385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2060"/>
                  </a:solidFill>
                </a:rPr>
                <a:t>4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52" name="平行四边形 151"/>
            <p:cNvSpPr/>
            <p:nvPr/>
          </p:nvSpPr>
          <p:spPr>
            <a:xfrm>
              <a:off x="2176180" y="2627385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平行四边形 152"/>
            <p:cNvSpPr/>
            <p:nvPr/>
          </p:nvSpPr>
          <p:spPr>
            <a:xfrm>
              <a:off x="2570834" y="2627385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平行四边形 153"/>
            <p:cNvSpPr/>
            <p:nvPr/>
          </p:nvSpPr>
          <p:spPr>
            <a:xfrm>
              <a:off x="1670018" y="3012451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2060"/>
                  </a:solidFill>
                </a:rPr>
                <a:t>7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55" name="平行四边形 154"/>
            <p:cNvSpPr/>
            <p:nvPr/>
          </p:nvSpPr>
          <p:spPr>
            <a:xfrm>
              <a:off x="2069697" y="3012451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平行四边形 155"/>
            <p:cNvSpPr/>
            <p:nvPr/>
          </p:nvSpPr>
          <p:spPr>
            <a:xfrm>
              <a:off x="2474984" y="3012451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2060"/>
                  </a:solidFill>
                </a:rPr>
                <a:t>9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131" name="椭圆 130"/>
          <p:cNvSpPr/>
          <p:nvPr/>
        </p:nvSpPr>
        <p:spPr>
          <a:xfrm>
            <a:off x="5524498" y="791949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5524498" y="1555518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5517146" y="2272848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5524498" y="2989746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5517145" y="3724210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5517145" y="4364864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7" name="椭圆 136"/>
          <p:cNvSpPr/>
          <p:nvPr/>
        </p:nvSpPr>
        <p:spPr>
          <a:xfrm>
            <a:off x="5524498" y="1177063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5530260" y="1919394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5517146" y="2636696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5524498" y="3353594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5517145" y="4088053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5524498" y="4732085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3" name="椭圆 142"/>
          <p:cNvSpPr/>
          <p:nvPr/>
        </p:nvSpPr>
        <p:spPr>
          <a:xfrm>
            <a:off x="7081900" y="1762969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A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7076853" y="3519568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C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7095547" y="2595036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B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8397228" y="2323653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8410875" y="3155720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箭头连接符 84"/>
          <p:cNvCxnSpPr>
            <a:stCxn id="131" idx="6"/>
          </p:cNvCxnSpPr>
          <p:nvPr/>
        </p:nvCxnSpPr>
        <p:spPr>
          <a:xfrm>
            <a:off x="5893358" y="957924"/>
            <a:ext cx="1183495" cy="80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131" idx="6"/>
            <a:endCxn id="145" idx="1"/>
          </p:cNvCxnSpPr>
          <p:nvPr/>
        </p:nvCxnSpPr>
        <p:spPr>
          <a:xfrm>
            <a:off x="5893358" y="957924"/>
            <a:ext cx="1256207" cy="168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131" idx="5"/>
            <a:endCxn id="144" idx="0"/>
          </p:cNvCxnSpPr>
          <p:nvPr/>
        </p:nvCxnSpPr>
        <p:spPr>
          <a:xfrm>
            <a:off x="5839340" y="1075285"/>
            <a:ext cx="1421943" cy="244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137" idx="6"/>
            <a:endCxn id="143" idx="1"/>
          </p:cNvCxnSpPr>
          <p:nvPr/>
        </p:nvCxnSpPr>
        <p:spPr>
          <a:xfrm>
            <a:off x="5893358" y="1343038"/>
            <a:ext cx="1242560" cy="46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137" idx="5"/>
            <a:endCxn id="145" idx="1"/>
          </p:cNvCxnSpPr>
          <p:nvPr/>
        </p:nvCxnSpPr>
        <p:spPr>
          <a:xfrm>
            <a:off x="5839340" y="1460399"/>
            <a:ext cx="1310225" cy="118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137" idx="5"/>
            <a:endCxn id="144" idx="1"/>
          </p:cNvCxnSpPr>
          <p:nvPr/>
        </p:nvCxnSpPr>
        <p:spPr>
          <a:xfrm>
            <a:off x="5839340" y="1460399"/>
            <a:ext cx="1291531" cy="2107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132" idx="6"/>
          </p:cNvCxnSpPr>
          <p:nvPr/>
        </p:nvCxnSpPr>
        <p:spPr>
          <a:xfrm>
            <a:off x="5893358" y="1721493"/>
            <a:ext cx="1183495" cy="79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132" idx="6"/>
            <a:endCxn id="145" idx="1"/>
          </p:cNvCxnSpPr>
          <p:nvPr/>
        </p:nvCxnSpPr>
        <p:spPr>
          <a:xfrm>
            <a:off x="5893358" y="1721493"/>
            <a:ext cx="1256207" cy="92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132" idx="5"/>
            <a:endCxn id="144" idx="1"/>
          </p:cNvCxnSpPr>
          <p:nvPr/>
        </p:nvCxnSpPr>
        <p:spPr>
          <a:xfrm>
            <a:off x="5839340" y="1838854"/>
            <a:ext cx="1291531" cy="172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138" idx="6"/>
            <a:endCxn id="143" idx="1"/>
          </p:cNvCxnSpPr>
          <p:nvPr/>
        </p:nvCxnSpPr>
        <p:spPr>
          <a:xfrm flipV="1">
            <a:off x="5899120" y="1811582"/>
            <a:ext cx="1236798" cy="27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138" idx="6"/>
            <a:endCxn id="145" idx="1"/>
          </p:cNvCxnSpPr>
          <p:nvPr/>
        </p:nvCxnSpPr>
        <p:spPr>
          <a:xfrm>
            <a:off x="5899120" y="2085369"/>
            <a:ext cx="1250445" cy="55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138" idx="6"/>
            <a:endCxn id="144" idx="1"/>
          </p:cNvCxnSpPr>
          <p:nvPr/>
        </p:nvCxnSpPr>
        <p:spPr>
          <a:xfrm>
            <a:off x="5899120" y="2085369"/>
            <a:ext cx="1231751" cy="1482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33" idx="6"/>
            <a:endCxn id="143" idx="1"/>
          </p:cNvCxnSpPr>
          <p:nvPr/>
        </p:nvCxnSpPr>
        <p:spPr>
          <a:xfrm flipV="1">
            <a:off x="5886006" y="1811582"/>
            <a:ext cx="1249912" cy="62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33" idx="6"/>
          </p:cNvCxnSpPr>
          <p:nvPr/>
        </p:nvCxnSpPr>
        <p:spPr>
          <a:xfrm>
            <a:off x="5886006" y="2438823"/>
            <a:ext cx="1182780" cy="169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133" idx="6"/>
            <a:endCxn id="144" idx="1"/>
          </p:cNvCxnSpPr>
          <p:nvPr/>
        </p:nvCxnSpPr>
        <p:spPr>
          <a:xfrm>
            <a:off x="5886006" y="2438823"/>
            <a:ext cx="1244865" cy="1129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139" idx="6"/>
            <a:endCxn id="143" idx="1"/>
          </p:cNvCxnSpPr>
          <p:nvPr/>
        </p:nvCxnSpPr>
        <p:spPr>
          <a:xfrm flipV="1">
            <a:off x="5886006" y="1811582"/>
            <a:ext cx="1249912" cy="99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139" idx="6"/>
            <a:endCxn id="145" idx="1"/>
          </p:cNvCxnSpPr>
          <p:nvPr/>
        </p:nvCxnSpPr>
        <p:spPr>
          <a:xfrm flipV="1">
            <a:off x="5886006" y="2643649"/>
            <a:ext cx="1263559" cy="15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139" idx="6"/>
            <a:endCxn id="144" idx="1"/>
          </p:cNvCxnSpPr>
          <p:nvPr/>
        </p:nvCxnSpPr>
        <p:spPr>
          <a:xfrm>
            <a:off x="5886006" y="2802671"/>
            <a:ext cx="1244865" cy="76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134" idx="6"/>
            <a:endCxn id="143" idx="2"/>
          </p:cNvCxnSpPr>
          <p:nvPr/>
        </p:nvCxnSpPr>
        <p:spPr>
          <a:xfrm flipV="1">
            <a:off x="5893358" y="1928944"/>
            <a:ext cx="1188542" cy="122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134" idx="6"/>
            <a:endCxn id="145" idx="2"/>
          </p:cNvCxnSpPr>
          <p:nvPr/>
        </p:nvCxnSpPr>
        <p:spPr>
          <a:xfrm flipV="1">
            <a:off x="5893358" y="2761011"/>
            <a:ext cx="1202189" cy="39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134" idx="6"/>
            <a:endCxn id="144" idx="1"/>
          </p:cNvCxnSpPr>
          <p:nvPr/>
        </p:nvCxnSpPr>
        <p:spPr>
          <a:xfrm>
            <a:off x="5893358" y="3155721"/>
            <a:ext cx="1237513" cy="41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140" idx="6"/>
            <a:endCxn id="143" idx="2"/>
          </p:cNvCxnSpPr>
          <p:nvPr/>
        </p:nvCxnSpPr>
        <p:spPr>
          <a:xfrm flipV="1">
            <a:off x="5893358" y="1928944"/>
            <a:ext cx="1188542" cy="159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140" idx="6"/>
            <a:endCxn id="145" idx="2"/>
          </p:cNvCxnSpPr>
          <p:nvPr/>
        </p:nvCxnSpPr>
        <p:spPr>
          <a:xfrm flipV="1">
            <a:off x="5893358" y="2761011"/>
            <a:ext cx="1202189" cy="75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140" idx="6"/>
            <a:endCxn id="144" idx="1"/>
          </p:cNvCxnSpPr>
          <p:nvPr/>
        </p:nvCxnSpPr>
        <p:spPr>
          <a:xfrm>
            <a:off x="5893358" y="3519569"/>
            <a:ext cx="1237513" cy="4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135" idx="7"/>
            <a:endCxn id="143" idx="2"/>
          </p:cNvCxnSpPr>
          <p:nvPr/>
        </p:nvCxnSpPr>
        <p:spPr>
          <a:xfrm flipV="1">
            <a:off x="5831987" y="1928944"/>
            <a:ext cx="1249913" cy="184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135" idx="6"/>
            <a:endCxn id="145" idx="2"/>
          </p:cNvCxnSpPr>
          <p:nvPr/>
        </p:nvCxnSpPr>
        <p:spPr>
          <a:xfrm flipV="1">
            <a:off x="5886005" y="2761011"/>
            <a:ext cx="1209542" cy="112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135" idx="6"/>
            <a:endCxn id="144" idx="2"/>
          </p:cNvCxnSpPr>
          <p:nvPr/>
        </p:nvCxnSpPr>
        <p:spPr>
          <a:xfrm flipV="1">
            <a:off x="5886005" y="3685543"/>
            <a:ext cx="1190848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141" idx="6"/>
            <a:endCxn id="143" idx="3"/>
          </p:cNvCxnSpPr>
          <p:nvPr/>
        </p:nvCxnSpPr>
        <p:spPr>
          <a:xfrm flipV="1">
            <a:off x="5886005" y="2046305"/>
            <a:ext cx="1249913" cy="220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41" idx="6"/>
            <a:endCxn id="145" idx="2"/>
          </p:cNvCxnSpPr>
          <p:nvPr/>
        </p:nvCxnSpPr>
        <p:spPr>
          <a:xfrm flipV="1">
            <a:off x="5886005" y="2761011"/>
            <a:ext cx="1209542" cy="149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41" idx="5"/>
            <a:endCxn id="144" idx="2"/>
          </p:cNvCxnSpPr>
          <p:nvPr/>
        </p:nvCxnSpPr>
        <p:spPr>
          <a:xfrm flipV="1">
            <a:off x="5831987" y="3685543"/>
            <a:ext cx="1244866" cy="68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36" idx="6"/>
            <a:endCxn id="143" idx="3"/>
          </p:cNvCxnSpPr>
          <p:nvPr/>
        </p:nvCxnSpPr>
        <p:spPr>
          <a:xfrm flipV="1">
            <a:off x="5886005" y="2046305"/>
            <a:ext cx="1249913" cy="248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136" idx="6"/>
            <a:endCxn id="145" idx="3"/>
          </p:cNvCxnSpPr>
          <p:nvPr/>
        </p:nvCxnSpPr>
        <p:spPr>
          <a:xfrm flipV="1">
            <a:off x="5886005" y="2878372"/>
            <a:ext cx="1263560" cy="165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136" idx="6"/>
            <a:endCxn id="144" idx="2"/>
          </p:cNvCxnSpPr>
          <p:nvPr/>
        </p:nvCxnSpPr>
        <p:spPr>
          <a:xfrm flipV="1">
            <a:off x="5886005" y="3685543"/>
            <a:ext cx="1190848" cy="84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142" idx="6"/>
            <a:endCxn id="143" idx="3"/>
          </p:cNvCxnSpPr>
          <p:nvPr/>
        </p:nvCxnSpPr>
        <p:spPr>
          <a:xfrm flipV="1">
            <a:off x="5893358" y="2046305"/>
            <a:ext cx="1242560" cy="285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142" idx="6"/>
            <a:endCxn id="145" idx="3"/>
          </p:cNvCxnSpPr>
          <p:nvPr/>
        </p:nvCxnSpPr>
        <p:spPr>
          <a:xfrm flipV="1">
            <a:off x="5893358" y="2878372"/>
            <a:ext cx="1256207" cy="2019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42" idx="5"/>
            <a:endCxn id="144" idx="3"/>
          </p:cNvCxnSpPr>
          <p:nvPr/>
        </p:nvCxnSpPr>
        <p:spPr>
          <a:xfrm flipV="1">
            <a:off x="5839340" y="3802904"/>
            <a:ext cx="1291531" cy="1212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143" idx="6"/>
            <a:endCxn id="146" idx="1"/>
          </p:cNvCxnSpPr>
          <p:nvPr/>
        </p:nvCxnSpPr>
        <p:spPr>
          <a:xfrm>
            <a:off x="7450760" y="1928944"/>
            <a:ext cx="1000486" cy="44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43" idx="5"/>
            <a:endCxn id="147" idx="1"/>
          </p:cNvCxnSpPr>
          <p:nvPr/>
        </p:nvCxnSpPr>
        <p:spPr>
          <a:xfrm>
            <a:off x="7396742" y="2046305"/>
            <a:ext cx="1068151" cy="115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45" idx="7"/>
            <a:endCxn id="146" idx="2"/>
          </p:cNvCxnSpPr>
          <p:nvPr/>
        </p:nvCxnSpPr>
        <p:spPr>
          <a:xfrm flipV="1">
            <a:off x="7410389" y="2489628"/>
            <a:ext cx="986839" cy="15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45" idx="6"/>
            <a:endCxn id="147" idx="2"/>
          </p:cNvCxnSpPr>
          <p:nvPr/>
        </p:nvCxnSpPr>
        <p:spPr>
          <a:xfrm>
            <a:off x="7464407" y="2761011"/>
            <a:ext cx="946468" cy="560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44" idx="6"/>
            <a:endCxn id="146" idx="3"/>
          </p:cNvCxnSpPr>
          <p:nvPr/>
        </p:nvCxnSpPr>
        <p:spPr>
          <a:xfrm flipV="1">
            <a:off x="7445713" y="2606989"/>
            <a:ext cx="1005533" cy="107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44" idx="5"/>
            <a:endCxn id="147" idx="3"/>
          </p:cNvCxnSpPr>
          <p:nvPr/>
        </p:nvCxnSpPr>
        <p:spPr>
          <a:xfrm flipV="1">
            <a:off x="7391695" y="3439056"/>
            <a:ext cx="1073198" cy="36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endCxn id="137" idx="3"/>
          </p:cNvCxnSpPr>
          <p:nvPr/>
        </p:nvCxnSpPr>
        <p:spPr>
          <a:xfrm flipV="1">
            <a:off x="3980603" y="1460399"/>
            <a:ext cx="1597913" cy="917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endCxn id="142" idx="1"/>
          </p:cNvCxnSpPr>
          <p:nvPr/>
        </p:nvCxnSpPr>
        <p:spPr>
          <a:xfrm>
            <a:off x="4271532" y="3413781"/>
            <a:ext cx="1306984" cy="1366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endCxn id="131" idx="2"/>
          </p:cNvCxnSpPr>
          <p:nvPr/>
        </p:nvCxnSpPr>
        <p:spPr>
          <a:xfrm flipV="1">
            <a:off x="3655205" y="957924"/>
            <a:ext cx="1869293" cy="1365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4883175" y="2702055"/>
            <a:ext cx="461665" cy="4097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0" name="平行四边形 79"/>
          <p:cNvSpPr/>
          <p:nvPr/>
        </p:nvSpPr>
        <p:spPr>
          <a:xfrm>
            <a:off x="3090006" y="3299625"/>
            <a:ext cx="480868" cy="368701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3489685" y="3299625"/>
            <a:ext cx="480868" cy="36870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11</a:t>
            </a:r>
            <a:endParaRPr lang="zh-CN" altLang="en-US" sz="1050" dirty="0"/>
          </a:p>
        </p:txBody>
      </p:sp>
      <p:sp>
        <p:nvSpPr>
          <p:cNvPr id="82" name="平行四边形 81"/>
          <p:cNvSpPr/>
          <p:nvPr/>
        </p:nvSpPr>
        <p:spPr>
          <a:xfrm>
            <a:off x="3894972" y="3299625"/>
            <a:ext cx="480868" cy="368701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002060"/>
                </a:solidFill>
              </a:rPr>
              <a:t>12</a:t>
            </a:r>
            <a:endParaRPr lang="zh-CN" altLang="en-US" sz="1050" dirty="0">
              <a:solidFill>
                <a:srgbClr val="002060"/>
              </a:solidFill>
            </a:endParaRPr>
          </a:p>
        </p:txBody>
      </p:sp>
      <p:graphicFrame>
        <p:nvGraphicFramePr>
          <p:cNvPr id="157" name="表格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27783"/>
              </p:ext>
            </p:extLst>
          </p:nvPr>
        </p:nvGraphicFramePr>
        <p:xfrm>
          <a:off x="1697433" y="4388220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表格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506565"/>
              </p:ext>
            </p:extLst>
          </p:nvPr>
        </p:nvGraphicFramePr>
        <p:xfrm>
          <a:off x="3799550" y="4388220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" name="表格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51574"/>
              </p:ext>
            </p:extLst>
          </p:nvPr>
        </p:nvGraphicFramePr>
        <p:xfrm>
          <a:off x="7684052" y="4389700"/>
          <a:ext cx="101600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0" name="文本框 159"/>
          <p:cNvSpPr txBox="1"/>
          <p:nvPr/>
        </p:nvSpPr>
        <p:spPr>
          <a:xfrm>
            <a:off x="1960727" y="5863039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模式</a:t>
            </a:r>
            <a:r>
              <a:rPr lang="en-US" altLang="zh-CN" sz="1600" dirty="0"/>
              <a:t>A</a:t>
            </a:r>
            <a:endParaRPr lang="zh-CN" altLang="en-US" sz="1600" dirty="0"/>
          </a:p>
        </p:txBody>
      </p:sp>
      <p:graphicFrame>
        <p:nvGraphicFramePr>
          <p:cNvPr id="161" name="表格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75449"/>
              </p:ext>
            </p:extLst>
          </p:nvPr>
        </p:nvGraphicFramePr>
        <p:xfrm>
          <a:off x="1262650" y="1531783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" name="右箭头 161"/>
          <p:cNvSpPr/>
          <p:nvPr/>
        </p:nvSpPr>
        <p:spPr>
          <a:xfrm>
            <a:off x="1045174" y="3190613"/>
            <a:ext cx="1378565" cy="325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文本框 162"/>
          <p:cNvSpPr txBox="1"/>
          <p:nvPr/>
        </p:nvSpPr>
        <p:spPr>
          <a:xfrm>
            <a:off x="7455807" y="1854814"/>
            <a:ext cx="461665" cy="18957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大         </a:t>
            </a:r>
            <a:r>
              <a:rPr lang="zh-CN" altLang="en-US" dirty="0">
                <a:solidFill>
                  <a:srgbClr val="002060"/>
                </a:solidFill>
              </a:rPr>
              <a:t>小</a:t>
            </a:r>
            <a:r>
              <a:rPr lang="en-US" altLang="zh-CN" dirty="0">
                <a:solidFill>
                  <a:srgbClr val="FF0000"/>
                </a:solidFill>
              </a:rPr>
              <a:t>            </a:t>
            </a:r>
            <a:r>
              <a:rPr lang="zh-CN" altLang="en-US" dirty="0">
                <a:solidFill>
                  <a:srgbClr val="FF0000"/>
                </a:solidFill>
              </a:rPr>
              <a:t>大</a:t>
            </a:r>
          </a:p>
        </p:txBody>
      </p:sp>
      <p:sp>
        <p:nvSpPr>
          <p:cNvPr id="164" name="矩形 163"/>
          <p:cNvSpPr/>
          <p:nvPr/>
        </p:nvSpPr>
        <p:spPr>
          <a:xfrm>
            <a:off x="8869218" y="227431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8861005" y="319884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1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3933580" y="5890263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模式</a:t>
            </a:r>
            <a:r>
              <a:rPr lang="en-US" altLang="zh-CN" sz="1600" dirty="0"/>
              <a:t>B</a:t>
            </a:r>
            <a:endParaRPr lang="zh-CN" altLang="en-US" sz="1600" dirty="0"/>
          </a:p>
        </p:txBody>
      </p:sp>
      <p:sp>
        <p:nvSpPr>
          <p:cNvPr id="167" name="矩形 166"/>
          <p:cNvSpPr/>
          <p:nvPr/>
        </p:nvSpPr>
        <p:spPr>
          <a:xfrm>
            <a:off x="7811895" y="5851044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模式</a:t>
            </a:r>
            <a:r>
              <a:rPr lang="en-US" altLang="zh-CN" sz="1600" dirty="0"/>
              <a:t>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188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0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631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5" grpId="0" animBg="1"/>
      <p:bldP spid="160" grpId="0"/>
      <p:bldP spid="162" grpId="0" animBg="1"/>
      <p:bldP spid="163" grpId="0"/>
      <p:bldP spid="164" grpId="0"/>
      <p:bldP spid="166" grpId="0"/>
      <p:bldP spid="1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神经网络主要用于解决监督学习中分类问题，主要通过带标记的数据集训练神经网络，不断调节权重而使误差最小后。最后利用训练好的权重，对数据进行分类。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688479" y="2166471"/>
            <a:ext cx="4640305" cy="3781715"/>
            <a:chOff x="2997643" y="1383076"/>
            <a:chExt cx="5689729" cy="4345973"/>
          </a:xfrm>
        </p:grpSpPr>
        <p:grpSp>
          <p:nvGrpSpPr>
            <p:cNvPr id="4" name="组合 3"/>
            <p:cNvGrpSpPr/>
            <p:nvPr/>
          </p:nvGrpSpPr>
          <p:grpSpPr>
            <a:xfrm>
              <a:off x="3094621" y="1383076"/>
              <a:ext cx="5592751" cy="4345973"/>
              <a:chOff x="1457207" y="1563830"/>
              <a:chExt cx="5592751" cy="434597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平行四边形 75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平行四边形 76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平行四边形 77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平行四边形 78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787368" y="1563830"/>
                <a:ext cx="3262590" cy="4345973"/>
                <a:chOff x="4554015" y="1360967"/>
                <a:chExt cx="3262590" cy="4345973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" name="直接箭头连接符 9"/>
              <p:cNvCxnSpPr>
                <a:stCxn id="56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6" idx="6"/>
                <a:endCxn id="70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6" idx="5"/>
                <a:endCxn id="69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62" idx="6"/>
                <a:endCxn id="68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62" idx="5"/>
                <a:endCxn id="70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62" idx="5"/>
                <a:endCxn id="69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57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57" idx="6"/>
                <a:endCxn id="70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57" idx="5"/>
                <a:endCxn id="69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3" idx="6"/>
                <a:endCxn id="68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63" idx="6"/>
                <a:endCxn id="70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3" idx="6"/>
                <a:endCxn id="69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8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58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58" idx="6"/>
                <a:endCxn id="69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64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64" idx="6"/>
                <a:endCxn id="70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64" idx="6"/>
                <a:endCxn id="69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59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59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59" idx="6"/>
                <a:endCxn id="69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5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65" idx="6"/>
                <a:endCxn id="69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0" idx="7"/>
                <a:endCxn id="68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60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60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66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66" idx="5"/>
                <a:endCxn id="69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61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1" idx="6"/>
                <a:endCxn id="70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1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67" idx="6"/>
                <a:endCxn id="68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67" idx="6"/>
                <a:endCxn id="70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67" idx="5"/>
                <a:endCxn id="69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8" idx="6"/>
                <a:endCxn id="71" idx="1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68" idx="5"/>
                <a:endCxn id="72" idx="1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6"/>
                <a:endCxn id="72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9" idx="6"/>
                <a:endCxn id="71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9" idx="5"/>
                <a:endCxn id="72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endCxn id="62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67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56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1338683" y="2774294"/>
                <a:ext cx="978729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训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测试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83" y="2774294"/>
                <a:ext cx="978729" cy="9611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976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48140" y="725558"/>
            <a:ext cx="10515600" cy="5530918"/>
          </a:xfrm>
        </p:spPr>
        <p:txBody>
          <a:bodyPr/>
          <a:lstStyle/>
          <a:p>
            <a:r>
              <a:rPr lang="zh-CN" altLang="en-US" dirty="0"/>
              <a:t>神经网络的参数确定：有监督学习和无监督学习</a:t>
            </a:r>
            <a:endParaRPr lang="en-US" altLang="zh-CN" dirty="0"/>
          </a:p>
          <a:p>
            <a:pPr lvl="1"/>
            <a:r>
              <a:rPr lang="zh-CN" altLang="en-US" dirty="0"/>
              <a:t>训练样本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596422" y="1364280"/>
            <a:ext cx="5689729" cy="4543820"/>
            <a:chOff x="2997643" y="1283598"/>
            <a:chExt cx="5689729" cy="4543820"/>
          </a:xfrm>
        </p:grpSpPr>
        <p:grpSp>
          <p:nvGrpSpPr>
            <p:cNvPr id="4" name="组合 3"/>
            <p:cNvGrpSpPr/>
            <p:nvPr/>
          </p:nvGrpSpPr>
          <p:grpSpPr>
            <a:xfrm>
              <a:off x="3094621" y="1283598"/>
              <a:ext cx="5592751" cy="4543820"/>
              <a:chOff x="1457207" y="1464352"/>
              <a:chExt cx="5592751" cy="454382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平行四边形 75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平行四边形 76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平行四边形 77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平行四边形 78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696586" y="1464352"/>
                <a:ext cx="3353372" cy="4543820"/>
                <a:chOff x="4463233" y="1261489"/>
                <a:chExt cx="3353372" cy="4543820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561367" y="1261489"/>
                  <a:ext cx="439747" cy="4314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x1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463233" y="5374991"/>
                  <a:ext cx="466995" cy="43031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x12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18769" y="2290511"/>
                  <a:ext cx="443013" cy="3734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aseline="30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" name="直接箭头连接符 9"/>
              <p:cNvCxnSpPr>
                <a:stCxn id="56" idx="6"/>
              </p:cNvCxnSpPr>
              <p:nvPr/>
            </p:nvCxnSpPr>
            <p:spPr>
              <a:xfrm>
                <a:off x="4234467" y="1680066"/>
                <a:ext cx="1112609" cy="85478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6" idx="6"/>
                <a:endCxn id="70" idx="1"/>
              </p:cNvCxnSpPr>
              <p:nvPr/>
            </p:nvCxnSpPr>
            <p:spPr>
              <a:xfrm>
                <a:off x="4234467" y="1680066"/>
                <a:ext cx="1185321" cy="173546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6" idx="5"/>
                <a:endCxn id="69" idx="0"/>
              </p:cNvCxnSpPr>
              <p:nvPr/>
            </p:nvCxnSpPr>
            <p:spPr>
              <a:xfrm>
                <a:off x="4170068" y="1832599"/>
                <a:ext cx="1361438" cy="245885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62" idx="6"/>
                <a:endCxn id="68" idx="1"/>
              </p:cNvCxnSpPr>
              <p:nvPr/>
            </p:nvCxnSpPr>
            <p:spPr>
              <a:xfrm>
                <a:off x="4163581" y="2114919"/>
                <a:ext cx="1253419" cy="4331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62" idx="5"/>
                <a:endCxn id="70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62" idx="5"/>
                <a:endCxn id="69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57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57" idx="6"/>
                <a:endCxn id="70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57" idx="5"/>
                <a:endCxn id="69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3" idx="6"/>
                <a:endCxn id="68" idx="1"/>
              </p:cNvCxnSpPr>
              <p:nvPr/>
            </p:nvCxnSpPr>
            <p:spPr>
              <a:xfrm flipV="1">
                <a:off x="4169343" y="2548061"/>
                <a:ext cx="1247657" cy="309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63" idx="6"/>
                <a:endCxn id="70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3" idx="6"/>
                <a:endCxn id="69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8" idx="6"/>
                <a:endCxn id="68" idx="1"/>
              </p:cNvCxnSpPr>
              <p:nvPr/>
            </p:nvCxnSpPr>
            <p:spPr>
              <a:xfrm flipV="1">
                <a:off x="4156229" y="2548061"/>
                <a:ext cx="1260771" cy="662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58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58" idx="6"/>
                <a:endCxn id="69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64" idx="6"/>
                <a:endCxn id="68" idx="1"/>
              </p:cNvCxnSpPr>
              <p:nvPr/>
            </p:nvCxnSpPr>
            <p:spPr>
              <a:xfrm flipV="1">
                <a:off x="4156229" y="2548061"/>
                <a:ext cx="1260771" cy="1026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64" idx="6"/>
                <a:endCxn id="70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64" idx="6"/>
                <a:endCxn id="69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59" idx="6"/>
                <a:endCxn id="68" idx="2"/>
              </p:cNvCxnSpPr>
              <p:nvPr/>
            </p:nvCxnSpPr>
            <p:spPr>
              <a:xfrm flipV="1">
                <a:off x="4163581" y="2680087"/>
                <a:ext cx="1188541" cy="12475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59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59" idx="6"/>
                <a:endCxn id="69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4163581" y="2680087"/>
                <a:ext cx="1188541" cy="16113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5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65" idx="6"/>
                <a:endCxn id="69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0" idx="7"/>
                <a:endCxn id="68" idx="2"/>
              </p:cNvCxnSpPr>
              <p:nvPr/>
            </p:nvCxnSpPr>
            <p:spPr>
              <a:xfrm flipV="1">
                <a:off x="4102210" y="2680087"/>
                <a:ext cx="1249912" cy="18646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60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60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4156228" y="2812113"/>
                <a:ext cx="1260772" cy="2213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66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66" idx="5"/>
                <a:endCxn id="69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61" idx="6"/>
                <a:endCxn id="68" idx="3"/>
              </p:cNvCxnSpPr>
              <p:nvPr/>
            </p:nvCxnSpPr>
            <p:spPr>
              <a:xfrm flipV="1">
                <a:off x="4156228" y="2812113"/>
                <a:ext cx="1260772" cy="25644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1" idx="6"/>
                <a:endCxn id="70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1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67" idx="6"/>
                <a:endCxn id="68" idx="3"/>
              </p:cNvCxnSpPr>
              <p:nvPr/>
            </p:nvCxnSpPr>
            <p:spPr>
              <a:xfrm flipV="1">
                <a:off x="4163581" y="2812113"/>
                <a:ext cx="1253419" cy="298090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67" idx="6"/>
                <a:endCxn id="70" idx="3"/>
              </p:cNvCxnSpPr>
              <p:nvPr/>
            </p:nvCxnSpPr>
            <p:spPr>
              <a:xfrm flipV="1">
                <a:off x="4163581" y="3650253"/>
                <a:ext cx="1256207" cy="214276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67" idx="5"/>
                <a:endCxn id="69" idx="3"/>
              </p:cNvCxnSpPr>
              <p:nvPr/>
            </p:nvCxnSpPr>
            <p:spPr>
              <a:xfrm flipV="1">
                <a:off x="4095191" y="4574785"/>
                <a:ext cx="1305903" cy="1370368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8" idx="6"/>
                <a:endCxn id="71" idx="1"/>
              </p:cNvCxnSpPr>
              <p:nvPr/>
            </p:nvCxnSpPr>
            <p:spPr>
              <a:xfrm>
                <a:off x="5795135" y="2680087"/>
                <a:ext cx="926334" cy="464060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68" idx="5"/>
                <a:endCxn id="72" idx="1"/>
              </p:cNvCxnSpPr>
              <p:nvPr/>
            </p:nvCxnSpPr>
            <p:spPr>
              <a:xfrm>
                <a:off x="5730257" y="2812113"/>
                <a:ext cx="1004859" cy="1164101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6"/>
                <a:endCxn id="72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9" idx="6"/>
                <a:endCxn id="71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9" idx="5"/>
                <a:endCxn id="72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endCxn id="62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67" idx="1"/>
              </p:cNvCxnSpPr>
              <p:nvPr/>
            </p:nvCxnSpPr>
            <p:spPr>
              <a:xfrm>
                <a:off x="2541755" y="4259550"/>
                <a:ext cx="1223221" cy="13813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56" idx="2"/>
              </p:cNvCxnSpPr>
              <p:nvPr/>
            </p:nvCxnSpPr>
            <p:spPr>
              <a:xfrm flipV="1">
                <a:off x="1925428" y="1680066"/>
                <a:ext cx="1869292" cy="1415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5722907" y="2087224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907" y="2087224"/>
                <a:ext cx="294118" cy="280205"/>
              </a:xfrm>
              <a:prstGeom prst="rect">
                <a:avLst/>
              </a:prstGeom>
              <a:blipFill rotWithShape="0">
                <a:blip r:embed="rId2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5782587" y="3544472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587" y="3544472"/>
                <a:ext cx="294118" cy="280205"/>
              </a:xfrm>
              <a:prstGeom prst="rect">
                <a:avLst/>
              </a:prstGeom>
              <a:blipFill rotWithShape="0">
                <a:blip r:embed="rId3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5756796" y="4493914"/>
                <a:ext cx="29411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6" y="4493914"/>
                <a:ext cx="294119" cy="282129"/>
              </a:xfrm>
              <a:prstGeom prst="rect">
                <a:avLst/>
              </a:prstGeom>
              <a:blipFill rotWithShape="0">
                <a:blip r:embed="rId4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4880302" y="5136304"/>
                <a:ext cx="532197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302" y="5136304"/>
                <a:ext cx="532197" cy="2804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>
              <a:xfrm>
                <a:off x="4666522" y="4917006"/>
                <a:ext cx="532197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22" y="4917006"/>
                <a:ext cx="532197" cy="2795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4573301" y="4684124"/>
                <a:ext cx="528606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301" y="4684124"/>
                <a:ext cx="528606" cy="2795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7143946" y="2755489"/>
                <a:ext cx="294118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946" y="2755489"/>
                <a:ext cx="294118" cy="281552"/>
              </a:xfrm>
              <a:prstGeom prst="rect">
                <a:avLst/>
              </a:prstGeom>
              <a:blipFill rotWithShape="0">
                <a:blip r:embed="rId8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6978386" y="3537159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86" y="3537159"/>
                <a:ext cx="294118" cy="282129"/>
              </a:xfrm>
              <a:prstGeom prst="rect">
                <a:avLst/>
              </a:prstGeom>
              <a:blipFill rotWithShape="0">
                <a:blip r:embed="rId9"/>
                <a:stretch>
                  <a:fillRect l="-12500" t="-2128" r="-6250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矩形 207"/>
              <p:cNvSpPr/>
              <p:nvPr/>
            </p:nvSpPr>
            <p:spPr>
              <a:xfrm>
                <a:off x="5033660" y="1765119"/>
                <a:ext cx="462883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8" name="矩形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60" y="1765119"/>
                <a:ext cx="462883" cy="27917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矩形 208"/>
              <p:cNvSpPr/>
              <p:nvPr/>
            </p:nvSpPr>
            <p:spPr>
              <a:xfrm>
                <a:off x="4714616" y="1924141"/>
                <a:ext cx="466474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9" name="矩形 2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616" y="1924141"/>
                <a:ext cx="466474" cy="2795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矩形 209"/>
              <p:cNvSpPr/>
              <p:nvPr/>
            </p:nvSpPr>
            <p:spPr>
              <a:xfrm>
                <a:off x="6335831" y="2509666"/>
                <a:ext cx="462883" cy="280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0" name="矩形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31" y="2509666"/>
                <a:ext cx="462883" cy="2800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矩形 210"/>
              <p:cNvSpPr/>
              <p:nvPr/>
            </p:nvSpPr>
            <p:spPr>
              <a:xfrm>
                <a:off x="6217612" y="2887864"/>
                <a:ext cx="466474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1" name="矩形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612" y="2887864"/>
                <a:ext cx="466474" cy="28046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/>
              <p:cNvSpPr txBox="1"/>
              <p:nvPr/>
            </p:nvSpPr>
            <p:spPr>
              <a:xfrm>
                <a:off x="7656145" y="1165540"/>
                <a:ext cx="4179093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2" name="文本框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5" y="1165540"/>
                <a:ext cx="4179093" cy="280718"/>
              </a:xfrm>
              <a:prstGeom prst="rect">
                <a:avLst/>
              </a:prstGeom>
              <a:blipFill rotWithShape="0">
                <a:blip r:embed="rId14"/>
                <a:stretch>
                  <a:fillRect l="-292" t="-2174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/>
              <p:cNvSpPr txBox="1"/>
              <p:nvPr/>
            </p:nvSpPr>
            <p:spPr>
              <a:xfrm>
                <a:off x="7640180" y="1569871"/>
                <a:ext cx="419505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3" name="文本框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180" y="1569871"/>
                <a:ext cx="4195059" cy="280718"/>
              </a:xfrm>
              <a:prstGeom prst="rect">
                <a:avLst/>
              </a:prstGeom>
              <a:blipFill rotWithShape="0">
                <a:blip r:embed="rId15"/>
                <a:stretch>
                  <a:fillRect l="-291" t="-2174" r="-145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/>
              <p:cNvSpPr txBox="1"/>
              <p:nvPr/>
            </p:nvSpPr>
            <p:spPr>
              <a:xfrm>
                <a:off x="7640180" y="1942276"/>
                <a:ext cx="419505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12+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4" name="文本框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180" y="1942276"/>
                <a:ext cx="4195059" cy="282129"/>
              </a:xfrm>
              <a:prstGeom prst="rect">
                <a:avLst/>
              </a:prstGeom>
              <a:blipFill rotWithShape="0">
                <a:blip r:embed="rId16"/>
                <a:stretch>
                  <a:fillRect l="-291" t="-2174" r="-145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/>
              <p:cNvSpPr txBox="1"/>
              <p:nvPr/>
            </p:nvSpPr>
            <p:spPr>
              <a:xfrm>
                <a:off x="7677942" y="2329405"/>
                <a:ext cx="1158972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5" name="文本框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42" y="2329405"/>
                <a:ext cx="1158972" cy="280205"/>
              </a:xfrm>
              <a:prstGeom prst="rect">
                <a:avLst/>
              </a:prstGeom>
              <a:blipFill rotWithShape="0">
                <a:blip r:embed="rId17"/>
                <a:stretch>
                  <a:fillRect l="-2632" t="-2174" r="-736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/>
              <p:cNvSpPr txBox="1"/>
              <p:nvPr/>
            </p:nvSpPr>
            <p:spPr>
              <a:xfrm>
                <a:off x="8978175" y="2385885"/>
                <a:ext cx="115897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6" name="文本框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175" y="2385885"/>
                <a:ext cx="1158971" cy="280718"/>
              </a:xfrm>
              <a:prstGeom prst="rect">
                <a:avLst/>
              </a:prstGeom>
              <a:blipFill rotWithShape="0">
                <a:blip r:embed="rId18"/>
                <a:stretch>
                  <a:fillRect l="-2632" t="-2174" r="-736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/>
              <p:cNvSpPr txBox="1"/>
              <p:nvPr/>
            </p:nvSpPr>
            <p:spPr>
              <a:xfrm>
                <a:off x="10212826" y="2384874"/>
                <a:ext cx="1152047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7" name="文本框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2826" y="2384874"/>
                <a:ext cx="1152047" cy="282129"/>
              </a:xfrm>
              <a:prstGeom prst="rect">
                <a:avLst/>
              </a:prstGeom>
              <a:blipFill rotWithShape="0">
                <a:blip r:embed="rId19"/>
                <a:stretch>
                  <a:fillRect l="-2646" t="-2128" r="-7407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下箭头 217"/>
          <p:cNvSpPr/>
          <p:nvPr/>
        </p:nvSpPr>
        <p:spPr>
          <a:xfrm>
            <a:off x="9132908" y="2710163"/>
            <a:ext cx="258418" cy="413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/>
              <p:cNvSpPr txBox="1"/>
              <p:nvPr/>
            </p:nvSpPr>
            <p:spPr>
              <a:xfrm>
                <a:off x="7426743" y="3161905"/>
                <a:ext cx="3917098" cy="12343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9" name="文本框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43" y="3161905"/>
                <a:ext cx="3917098" cy="123431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5581361" y="2456800"/>
                <a:ext cx="426784" cy="24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361" y="2456800"/>
                <a:ext cx="426784" cy="241285"/>
              </a:xfrm>
              <a:prstGeom prst="rect">
                <a:avLst/>
              </a:prstGeom>
              <a:blipFill rotWithShape="0">
                <a:blip r:embed="rId21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5562417" y="3314819"/>
                <a:ext cx="426784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417" y="3314819"/>
                <a:ext cx="426784" cy="241733"/>
              </a:xfrm>
              <a:prstGeom prst="rect">
                <a:avLst/>
              </a:prstGeom>
              <a:blipFill rotWithShape="0">
                <a:blip r:embed="rId22"/>
                <a:stretch>
                  <a:fillRect l="-571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5554951" y="4221108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51" y="4221108"/>
                <a:ext cx="426784" cy="242952"/>
              </a:xfrm>
              <a:prstGeom prst="rect">
                <a:avLst/>
              </a:prstGeom>
              <a:blipFill rotWithShape="0">
                <a:blip r:embed="rId23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81"/>
          <p:cNvSpPr txBox="1"/>
          <p:nvPr/>
        </p:nvSpPr>
        <p:spPr>
          <a:xfrm>
            <a:off x="1714933" y="51276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正向传播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6494495" y="1210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隐藏层：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7221466" y="4434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输出层：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6874682" y="2994543"/>
                <a:ext cx="426784" cy="242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82" y="2994543"/>
                <a:ext cx="426784" cy="242439"/>
              </a:xfrm>
              <a:prstGeom prst="rect">
                <a:avLst/>
              </a:prstGeom>
              <a:blipFill rotWithShape="0">
                <a:blip r:embed="rId24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6897796" y="3880854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796" y="3880854"/>
                <a:ext cx="426784" cy="242952"/>
              </a:xfrm>
              <a:prstGeom prst="rect">
                <a:avLst/>
              </a:prstGeom>
              <a:blipFill rotWithShape="0">
                <a:blip r:embed="rId25"/>
                <a:stretch>
                  <a:fillRect l="-5714" t="-256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组合 85"/>
          <p:cNvGrpSpPr/>
          <p:nvPr/>
        </p:nvGrpSpPr>
        <p:grpSpPr>
          <a:xfrm>
            <a:off x="7962029" y="4764884"/>
            <a:ext cx="3236271" cy="1263434"/>
            <a:chOff x="7964609" y="4595475"/>
            <a:chExt cx="3236271" cy="1263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/>
                <p:cNvSpPr txBox="1"/>
                <p:nvPr/>
              </p:nvSpPr>
              <p:spPr>
                <a:xfrm>
                  <a:off x="7964609" y="4595475"/>
                  <a:ext cx="3236271" cy="9226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6" name="文本框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609" y="4595475"/>
                  <a:ext cx="3236271" cy="922625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7990754" y="5576780"/>
                  <a:ext cx="1158972" cy="28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文本框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0754" y="5576780"/>
                  <a:ext cx="1158972" cy="2815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2632" t="-2174" r="-7368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9773356" y="5576780"/>
                  <a:ext cx="1158972" cy="28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4" name="文本框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356" y="5576780"/>
                  <a:ext cx="1158972" cy="282129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2632" t="-2174" r="-7368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文本框 114"/>
          <p:cNvSpPr txBox="1"/>
          <p:nvPr/>
        </p:nvSpPr>
        <p:spPr>
          <a:xfrm>
            <a:off x="4542603" y="5828263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060"/>
                </a:solidFill>
              </a:rPr>
              <a:t>需确定的参数</a:t>
            </a:r>
            <a:r>
              <a:rPr lang="en-US" altLang="zh-CN" sz="2000" dirty="0">
                <a:solidFill>
                  <a:srgbClr val="002060"/>
                </a:solidFill>
              </a:rPr>
              <a:t>13*3+4*2=47</a:t>
            </a:r>
            <a:r>
              <a:rPr lang="zh-CN" altLang="en-US" sz="2000" dirty="0">
                <a:solidFill>
                  <a:srgbClr val="002060"/>
                </a:solidFill>
              </a:rPr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81900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9" grpId="0" animBg="1"/>
      <p:bldP spid="82" grpId="0"/>
      <p:bldP spid="1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57175"/>
            <a:ext cx="62579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91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代价函数：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18287"/>
              </p:ext>
            </p:extLst>
          </p:nvPr>
        </p:nvGraphicFramePr>
        <p:xfrm>
          <a:off x="1439011" y="1628016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92654"/>
              </p:ext>
            </p:extLst>
          </p:nvPr>
        </p:nvGraphicFramePr>
        <p:xfrm>
          <a:off x="1365407" y="3485725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右箭头 4"/>
          <p:cNvSpPr/>
          <p:nvPr/>
        </p:nvSpPr>
        <p:spPr>
          <a:xfrm>
            <a:off x="2619701" y="4115870"/>
            <a:ext cx="517237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2693304" y="2189125"/>
            <a:ext cx="517237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229359" y="3695510"/>
                <a:ext cx="320023" cy="28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59" y="3695510"/>
                <a:ext cx="320023" cy="281616"/>
              </a:xfrm>
              <a:prstGeom prst="rect">
                <a:avLst/>
              </a:prstGeom>
              <a:blipFill rotWithShape="0">
                <a:blip r:embed="rId2"/>
                <a:stretch>
                  <a:fillRect l="-11538" t="-2174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270251" y="4473727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51" y="4473727"/>
                <a:ext cx="294118" cy="282129"/>
              </a:xfrm>
              <a:prstGeom prst="rect">
                <a:avLst/>
              </a:prstGeom>
              <a:blipFill rotWithShape="0">
                <a:blip r:embed="rId3"/>
                <a:stretch>
                  <a:fillRect l="-12245" t="-2174" r="-612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343854" y="1734543"/>
                <a:ext cx="294118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854" y="1734543"/>
                <a:ext cx="294118" cy="281552"/>
              </a:xfrm>
              <a:prstGeom prst="rect">
                <a:avLst/>
              </a:prstGeom>
              <a:blipFill rotWithShape="0">
                <a:blip r:embed="rId4"/>
                <a:stretch>
                  <a:fillRect l="-12500" t="-2174" r="-625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389371" y="2522399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71" y="2522399"/>
                <a:ext cx="294118" cy="282129"/>
              </a:xfrm>
              <a:prstGeom prst="rect">
                <a:avLst/>
              </a:prstGeom>
              <a:blipFill rotWithShape="0">
                <a:blip r:embed="rId5"/>
                <a:stretch>
                  <a:fillRect l="-12500" t="-2174" r="-625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017636"/>
              </p:ext>
            </p:extLst>
          </p:nvPr>
        </p:nvGraphicFramePr>
        <p:xfrm>
          <a:off x="6096000" y="1086999"/>
          <a:ext cx="4535052" cy="110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的图像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的图像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的正解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的正解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007131" y="3695510"/>
            <a:ext cx="611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t1=0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t2=1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80358" y="1646763"/>
            <a:ext cx="611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t1=1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t2=0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549382" y="3836318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549382" y="4614692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675578" y="1868503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683489" y="2640529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308493" y="114116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       正解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991048" y="3255949"/>
                <a:ext cx="2991012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048" y="3255949"/>
                <a:ext cx="2991012" cy="391133"/>
              </a:xfrm>
              <a:prstGeom prst="rect">
                <a:avLst/>
              </a:prstGeom>
              <a:blipFill rotWithShape="0">
                <a:blip r:embed="rId6"/>
                <a:stretch>
                  <a:fillRect l="-2857" t="-4688" r="-3061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6552466" y="27665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平方误差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827410" y="54908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交叉熵：</a:t>
            </a:r>
            <a:endParaRPr lang="en-US" altLang="zh-CN" dirty="0"/>
          </a:p>
          <a:p>
            <a:r>
              <a:rPr lang="en-US" altLang="zh-CN" dirty="0"/>
              <a:t>  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086168" y="5566605"/>
                <a:ext cx="8126777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)+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⁡(1−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68" y="5566605"/>
                <a:ext cx="8126777" cy="392608"/>
              </a:xfrm>
              <a:prstGeom prst="rect">
                <a:avLst/>
              </a:prstGeom>
              <a:blipFill rotWithShape="0">
                <a:blip r:embed="rId7"/>
                <a:stretch>
                  <a:fillRect l="-975" t="-4615" r="-600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2" grpId="0"/>
      <p:bldP spid="13" grpId="0"/>
      <p:bldP spid="21" grpId="0"/>
      <p:bldP spid="22" grpId="0"/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例：学习数据（训练样本）为</a:t>
            </a:r>
            <a:r>
              <a:rPr lang="en-US" altLang="zh-CN" sz="2400" dirty="0"/>
              <a:t>64</a:t>
            </a:r>
            <a:r>
              <a:rPr lang="zh-CN" altLang="en-US" sz="2400" dirty="0"/>
              <a:t>张二值的图像（只有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1</a:t>
            </a:r>
            <a:r>
              <a:rPr lang="zh-CN" altLang="en-US" sz="2400" dirty="0"/>
              <a:t>两种数字），求其代价函数。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104988" y="2282696"/>
                <a:ext cx="4247253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88" y="2282696"/>
                <a:ext cx="4247253" cy="391133"/>
              </a:xfrm>
              <a:prstGeom prst="rect">
                <a:avLst/>
              </a:prstGeom>
              <a:blipFill rotWithShape="0">
                <a:blip r:embed="rId2"/>
                <a:stretch>
                  <a:fillRect l="-1865" t="-4615" r="-1722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104988" y="2955398"/>
                <a:ext cx="234416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𝐶𝑘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88" y="2955398"/>
                <a:ext cx="2344167" cy="270652"/>
              </a:xfrm>
              <a:prstGeom prst="rect">
                <a:avLst/>
              </a:prstGeom>
              <a:blipFill rotWithShape="0">
                <a:blip r:embed="rId3"/>
                <a:stretch>
                  <a:fillRect l="-260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435927" y="3339774"/>
            <a:ext cx="246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目标：使</a:t>
            </a:r>
            <a:r>
              <a:rPr lang="en-US" altLang="zh-CN" dirty="0"/>
              <a:t>C</a:t>
            </a:r>
            <a:r>
              <a:rPr lang="en-US" altLang="zh-CN" baseline="-25000" dirty="0"/>
              <a:t>T</a:t>
            </a:r>
            <a:r>
              <a:rPr lang="zh-CN" altLang="en-US" dirty="0"/>
              <a:t>达到最小值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28407" y="4389036"/>
            <a:ext cx="793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需确定的参数个数：</a:t>
            </a:r>
            <a:r>
              <a:rPr lang="en-US" altLang="zh-CN" dirty="0"/>
              <a:t>12*3+3+8*3+2=47</a:t>
            </a:r>
            <a:r>
              <a:rPr lang="zh-CN" altLang="en-US" dirty="0"/>
              <a:t>，故至少参与学习的数据为</a:t>
            </a:r>
            <a:r>
              <a:rPr lang="en-US" altLang="zh-CN" dirty="0"/>
              <a:t>47</a:t>
            </a:r>
            <a:r>
              <a:rPr lang="zh-CN" altLang="en-US" dirty="0"/>
              <a:t>张图像。</a:t>
            </a:r>
          </a:p>
        </p:txBody>
      </p:sp>
      <p:sp>
        <p:nvSpPr>
          <p:cNvPr id="7" name="上凸带形 6"/>
          <p:cNvSpPr/>
          <p:nvPr/>
        </p:nvSpPr>
        <p:spPr>
          <a:xfrm>
            <a:off x="1753519" y="5140500"/>
            <a:ext cx="2532712" cy="654331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如何更新权重？</a:t>
            </a:r>
          </a:p>
        </p:txBody>
      </p:sp>
      <p:sp>
        <p:nvSpPr>
          <p:cNvPr id="8" name="矩形 7"/>
          <p:cNvSpPr/>
          <p:nvPr/>
        </p:nvSpPr>
        <p:spPr>
          <a:xfrm>
            <a:off x="6437761" y="5418147"/>
            <a:ext cx="226215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用误差指导更新权重</a:t>
            </a:r>
          </a:p>
        </p:txBody>
      </p:sp>
    </p:spTree>
    <p:extLst>
      <p:ext uri="{BB962C8B-B14F-4D97-AF65-F5344CB8AC3E}">
        <p14:creationId xmlns:p14="http://schemas.microsoft.com/office/powerpoint/2010/main" val="38214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梯度下降法的回顾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 flipH="1">
                <a:off x="3086682" y="1422558"/>
                <a:ext cx="34690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/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baseline="26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82" y="1422558"/>
                <a:ext cx="346907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757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73813" y="3263244"/>
                <a:ext cx="1319657" cy="802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813" y="3263244"/>
                <a:ext cx="1319657" cy="8029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05321" y="4751083"/>
                <a:ext cx="2960447" cy="725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21" y="4751083"/>
                <a:ext cx="2960447" cy="725776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721821" y="4874950"/>
                <a:ext cx="2808051" cy="773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21" y="4874950"/>
                <a:ext cx="2808051" cy="773866"/>
              </a:xfrm>
              <a:prstGeom prst="rect">
                <a:avLst/>
              </a:prstGeom>
              <a:blipFill rotWithShape="0">
                <a:blip r:embed="rId6"/>
                <a:stretch>
                  <a:fillRect b="-3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575317" y="139195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迭代公式</a:t>
            </a:r>
            <a:r>
              <a:rPr lang="en-US" altLang="zh-CN" sz="2000" dirty="0"/>
              <a:t>: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123645" y="185855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链式法则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515798" y="2707465"/>
            <a:ext cx="4339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单变量</a:t>
            </a:r>
            <a:r>
              <a:rPr lang="en-US" altLang="zh-CN" sz="2000" dirty="0"/>
              <a:t>:</a:t>
            </a:r>
            <a:r>
              <a:rPr lang="zh-CN" altLang="en-US" sz="2000" dirty="0"/>
              <a:t>假设是</a:t>
            </a:r>
            <a:r>
              <a:rPr lang="en-US" altLang="zh-CN" sz="2000" dirty="0"/>
              <a:t>u</a:t>
            </a:r>
            <a:r>
              <a:rPr lang="zh-CN" altLang="en-US" sz="2000" dirty="0"/>
              <a:t>的函数，</a:t>
            </a:r>
            <a:r>
              <a:rPr lang="en-US" altLang="zh-CN" sz="2000" dirty="0"/>
              <a:t>u</a:t>
            </a:r>
            <a:r>
              <a:rPr lang="zh-CN" altLang="en-US" sz="2000" dirty="0"/>
              <a:t>为</a:t>
            </a:r>
            <a:r>
              <a:rPr lang="en-US" altLang="zh-CN" sz="2000" dirty="0"/>
              <a:t>x</a:t>
            </a:r>
            <a:r>
              <a:rPr lang="zh-CN" altLang="en-US" sz="2000" dirty="0"/>
              <a:t>的函数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15798" y="4309228"/>
            <a:ext cx="5376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多变量</a:t>
            </a:r>
            <a:r>
              <a:rPr lang="en-US" altLang="zh-CN" sz="2000" dirty="0"/>
              <a:t>:</a:t>
            </a:r>
            <a:r>
              <a:rPr lang="zh-CN" altLang="en-US" sz="2000" dirty="0"/>
              <a:t>假设</a:t>
            </a: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 err="1"/>
              <a:t>u,v</a:t>
            </a:r>
            <a:r>
              <a:rPr lang="zh-CN" altLang="en-US" sz="2000" dirty="0"/>
              <a:t>的函数，</a:t>
            </a:r>
            <a:r>
              <a:rPr lang="en-US" altLang="zh-CN" sz="2000" dirty="0" err="1"/>
              <a:t>u,v</a:t>
            </a:r>
            <a:r>
              <a:rPr lang="zh-CN" altLang="en-US" sz="2000" dirty="0"/>
              <a:t>分别为</a:t>
            </a:r>
            <a:r>
              <a:rPr lang="en-US" altLang="zh-CN" sz="2000" dirty="0" err="1"/>
              <a:t>x,y</a:t>
            </a:r>
            <a:r>
              <a:rPr lang="zh-CN" altLang="en-US" sz="2000" dirty="0"/>
              <a:t>的函数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759712" y="3990511"/>
            <a:ext cx="3128476" cy="2186452"/>
            <a:chOff x="6020292" y="1697646"/>
            <a:chExt cx="3128476" cy="2186452"/>
          </a:xfrm>
        </p:grpSpPr>
        <p:sp>
          <p:nvSpPr>
            <p:cNvPr id="14" name="椭圆 13"/>
            <p:cNvSpPr/>
            <p:nvPr/>
          </p:nvSpPr>
          <p:spPr>
            <a:xfrm>
              <a:off x="7418926" y="3176222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7384719" y="2110520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u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6020292" y="3176222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020292" y="2150191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8499695" y="2518100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7" idx="6"/>
            </p:cNvCxnSpPr>
            <p:nvPr/>
          </p:nvCxnSpPr>
          <p:spPr>
            <a:xfrm flipV="1">
              <a:off x="6669365" y="2438584"/>
              <a:ext cx="636238" cy="2027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7" idx="5"/>
            </p:cNvCxnSpPr>
            <p:nvPr/>
          </p:nvCxnSpPr>
          <p:spPr>
            <a:xfrm>
              <a:off x="6574310" y="2677113"/>
              <a:ext cx="810409" cy="6964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6" idx="7"/>
            </p:cNvCxnSpPr>
            <p:nvPr/>
          </p:nvCxnSpPr>
          <p:spPr>
            <a:xfrm flipV="1">
              <a:off x="6574310" y="2613175"/>
              <a:ext cx="776202" cy="653453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6" idx="6"/>
              <a:endCxn id="14" idx="2"/>
            </p:cNvCxnSpPr>
            <p:nvPr/>
          </p:nvCxnSpPr>
          <p:spPr>
            <a:xfrm>
              <a:off x="6669365" y="3484886"/>
              <a:ext cx="749561" cy="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6"/>
            </p:cNvCxnSpPr>
            <p:nvPr/>
          </p:nvCxnSpPr>
          <p:spPr>
            <a:xfrm>
              <a:off x="8033792" y="2419184"/>
              <a:ext cx="431696" cy="2579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4" idx="6"/>
              <a:endCxn id="18" idx="3"/>
            </p:cNvCxnSpPr>
            <p:nvPr/>
          </p:nvCxnSpPr>
          <p:spPr>
            <a:xfrm flipV="1">
              <a:off x="8067999" y="3045022"/>
              <a:ext cx="526751" cy="43986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6710066" y="1697646"/>
                  <a:ext cx="50468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66" y="1697646"/>
                  <a:ext cx="504689" cy="6190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8249640" y="1824170"/>
                  <a:ext cx="50468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640" y="1824170"/>
                  <a:ext cx="504689" cy="6190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6754069" y="3026417"/>
                  <a:ext cx="497572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069" y="3026417"/>
                  <a:ext cx="497572" cy="6190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8302081" y="3264954"/>
                  <a:ext cx="497572" cy="6191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081" y="3264954"/>
                  <a:ext cx="497572" cy="6191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42"/>
          <p:cNvGrpSpPr/>
          <p:nvPr/>
        </p:nvGrpSpPr>
        <p:grpSpPr>
          <a:xfrm>
            <a:off x="8313730" y="4804463"/>
            <a:ext cx="1925385" cy="619016"/>
            <a:chOff x="8313730" y="4804463"/>
            <a:chExt cx="1925385" cy="619016"/>
          </a:xfrm>
        </p:grpSpPr>
        <p:cxnSp>
          <p:nvCxnSpPr>
            <p:cNvPr id="30" name="直接箭头连接符 29"/>
            <p:cNvCxnSpPr>
              <a:stCxn id="17" idx="5"/>
              <a:endCxn id="18" idx="2"/>
            </p:cNvCxnSpPr>
            <p:nvPr/>
          </p:nvCxnSpPr>
          <p:spPr>
            <a:xfrm>
              <a:off x="8313730" y="4969978"/>
              <a:ext cx="1925385" cy="149651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9590042" y="4804463"/>
                  <a:ext cx="49622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042" y="4804463"/>
                  <a:ext cx="496225" cy="6190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合 31"/>
          <p:cNvGrpSpPr/>
          <p:nvPr/>
        </p:nvGrpSpPr>
        <p:grpSpPr>
          <a:xfrm>
            <a:off x="6440448" y="1592005"/>
            <a:ext cx="4106082" cy="4297393"/>
            <a:chOff x="7133337" y="2556133"/>
            <a:chExt cx="4106082" cy="4297393"/>
          </a:xfrm>
        </p:grpSpPr>
        <p:sp>
          <p:nvSpPr>
            <p:cNvPr id="33" name="弧形 32"/>
            <p:cNvSpPr/>
            <p:nvPr/>
          </p:nvSpPr>
          <p:spPr>
            <a:xfrm rot="19203321">
              <a:off x="7133337" y="3276035"/>
              <a:ext cx="4106082" cy="357749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806234" y="2556133"/>
              <a:ext cx="3209868" cy="2019848"/>
              <a:chOff x="7806234" y="2556133"/>
              <a:chExt cx="3209868" cy="201984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806234" y="3740380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x</a:t>
                </a:r>
                <a:endParaRPr lang="zh-CN" altLang="en-US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9296402" y="3749055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u</a:t>
                </a:r>
                <a:endParaRPr lang="zh-CN" altLang="en-US" dirty="0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0654266" y="3736042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z</a:t>
                </a:r>
                <a:endParaRPr lang="zh-CN" altLang="en-US" dirty="0"/>
              </a:p>
            </p:txBody>
          </p:sp>
          <p:cxnSp>
            <p:nvCxnSpPr>
              <p:cNvPr id="38" name="直接箭头连接符 37"/>
              <p:cNvCxnSpPr>
                <a:stCxn id="35" idx="6"/>
              </p:cNvCxnSpPr>
              <p:nvPr/>
            </p:nvCxnSpPr>
            <p:spPr>
              <a:xfrm>
                <a:off x="8168070" y="3936323"/>
                <a:ext cx="1121585" cy="8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>
                <a:off x="9532681" y="3931985"/>
                <a:ext cx="1121585" cy="8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/>
                  <p:cNvSpPr txBox="1"/>
                  <p:nvPr/>
                </p:nvSpPr>
                <p:spPr>
                  <a:xfrm>
                    <a:off x="8839384" y="2556133"/>
                    <a:ext cx="986279" cy="617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baseline="30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zh-CN" altLang="en-US" baseline="30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文本框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384" y="2556133"/>
                    <a:ext cx="986279" cy="61767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/>
                  <p:cNvSpPr/>
                  <p:nvPr/>
                </p:nvSpPr>
                <p:spPr>
                  <a:xfrm>
                    <a:off x="8413819" y="3957735"/>
                    <a:ext cx="509498" cy="6182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矩形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3819" y="3957735"/>
                    <a:ext cx="509498" cy="618246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/>
                  <p:cNvSpPr/>
                  <p:nvPr/>
                </p:nvSpPr>
                <p:spPr>
                  <a:xfrm>
                    <a:off x="9908489" y="3929084"/>
                    <a:ext cx="509498" cy="6182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矩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8489" y="3929084"/>
                    <a:ext cx="509498" cy="618246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4" name="组合 43"/>
          <p:cNvGrpSpPr/>
          <p:nvPr/>
        </p:nvGrpSpPr>
        <p:grpSpPr>
          <a:xfrm>
            <a:off x="8364902" y="4950556"/>
            <a:ext cx="1874213" cy="694854"/>
            <a:chOff x="11309754" y="3424134"/>
            <a:chExt cx="1874213" cy="694854"/>
          </a:xfrm>
        </p:grpSpPr>
        <p:cxnSp>
          <p:nvCxnSpPr>
            <p:cNvPr id="45" name="直接箭头连接符 44"/>
            <p:cNvCxnSpPr/>
            <p:nvPr/>
          </p:nvCxnSpPr>
          <p:spPr>
            <a:xfrm flipV="1">
              <a:off x="11309754" y="3735461"/>
              <a:ext cx="1874213" cy="383527"/>
            </a:xfrm>
            <a:prstGeom prst="straightConnector1">
              <a:avLst/>
            </a:prstGeom>
            <a:ln w="476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11853386" y="3424134"/>
                  <a:ext cx="499624" cy="666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3386" y="3424134"/>
                  <a:ext cx="499624" cy="66633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283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26461"/>
            <a:ext cx="10515600" cy="5458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代价函数：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梯度下降法更新权重：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666204" y="896641"/>
                <a:ext cx="234416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𝐶𝑘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04" y="896641"/>
                <a:ext cx="2344167" cy="270652"/>
              </a:xfrm>
              <a:prstGeom prst="rect">
                <a:avLst/>
              </a:prstGeom>
              <a:blipFill rotWithShape="0">
                <a:blip r:embed="rId2"/>
                <a:stretch>
                  <a:fillRect l="-260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29230" y="2089185"/>
                <a:ext cx="7573868" cy="595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230" y="2089185"/>
                <a:ext cx="7573868" cy="5950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970058" y="34477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根据链式法则：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56315" y="2783156"/>
                <a:ext cx="2643481" cy="543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/>
                  <a:t>+…+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315" y="2783156"/>
                <a:ext cx="2643481" cy="5438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51988" y="3873984"/>
                <a:ext cx="4539496" cy="2245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88" y="3873984"/>
                <a:ext cx="4539496" cy="22458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爆炸形 1 8"/>
          <p:cNvSpPr/>
          <p:nvPr/>
        </p:nvSpPr>
        <p:spPr>
          <a:xfrm>
            <a:off x="4122162" y="2964331"/>
            <a:ext cx="2450552" cy="1610914"/>
          </a:xfrm>
          <a:prstGeom prst="irregularSeal1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导数地狱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038095" y="2053157"/>
            <a:ext cx="1711988" cy="1057507"/>
            <a:chOff x="4764757" y="2737783"/>
            <a:chExt cx="1711988" cy="1057507"/>
          </a:xfrm>
        </p:grpSpPr>
        <p:sp>
          <p:nvSpPr>
            <p:cNvPr id="8" name="椭圆 7"/>
            <p:cNvSpPr/>
            <p:nvPr/>
          </p:nvSpPr>
          <p:spPr>
            <a:xfrm>
              <a:off x="5715255" y="2737783"/>
              <a:ext cx="761490" cy="82475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下箭头 9"/>
            <p:cNvSpPr/>
            <p:nvPr/>
          </p:nvSpPr>
          <p:spPr>
            <a:xfrm rot="4255132">
              <a:off x="5043931" y="3121669"/>
              <a:ext cx="394447" cy="95279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172458" y="1570623"/>
                <a:ext cx="5769465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58" y="1570623"/>
                <a:ext cx="5769465" cy="373885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 flipH="1">
                <a:off x="8008875" y="113088"/>
                <a:ext cx="34690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/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baseline="26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08875" y="113088"/>
                <a:ext cx="3469079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933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10195883" y="3573919"/>
            <a:ext cx="1572848" cy="1986300"/>
            <a:chOff x="7533101" y="2302700"/>
            <a:chExt cx="1572848" cy="1986300"/>
          </a:xfrm>
        </p:grpSpPr>
        <p:grpSp>
          <p:nvGrpSpPr>
            <p:cNvPr id="18" name="组合 17"/>
            <p:cNvGrpSpPr/>
            <p:nvPr/>
          </p:nvGrpSpPr>
          <p:grpSpPr>
            <a:xfrm>
              <a:off x="7985449" y="2302700"/>
              <a:ext cx="1120500" cy="1986300"/>
              <a:chOff x="10388705" y="2434313"/>
              <a:chExt cx="1120500" cy="198630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028487" y="2434313"/>
                <a:ext cx="480718" cy="1986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平方误               差</a:t>
                </a:r>
                <a:r>
                  <a:rPr lang="en-US" altLang="zh-CN" dirty="0"/>
                  <a:t>C</a:t>
                </a:r>
                <a:endParaRPr lang="zh-CN" altLang="en-US" dirty="0"/>
              </a:p>
            </p:txBody>
          </p:sp>
          <p:cxnSp>
            <p:nvCxnSpPr>
              <p:cNvPr id="28" name="直接箭头连接符 27"/>
              <p:cNvCxnSpPr/>
              <p:nvPr/>
            </p:nvCxnSpPr>
            <p:spPr>
              <a:xfrm flipV="1">
                <a:off x="10388705" y="2974833"/>
                <a:ext cx="568625" cy="1433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V="1">
                <a:off x="10397669" y="3896036"/>
                <a:ext cx="665691" cy="16787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7806351" y="2491627"/>
                  <a:ext cx="294118" cy="28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6351" y="2491627"/>
                  <a:ext cx="294118" cy="2815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500" t="-2174" r="-6250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7906182" y="3355624"/>
                  <a:ext cx="294118" cy="28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6182" y="3355624"/>
                  <a:ext cx="294118" cy="28212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500" t="-2128" r="-6250" b="-170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7537087" y="2730681"/>
                  <a:ext cx="426784" cy="2424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5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155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087" y="2730681"/>
                  <a:ext cx="426784" cy="24243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714" r="-4286" b="-3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7560201" y="3616992"/>
                  <a:ext cx="426784" cy="242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5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155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201" y="3616992"/>
                  <a:ext cx="426784" cy="2429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5714" r="-4286" b="-3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7533101" y="2707175"/>
              <a:ext cx="368860" cy="3319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7551965" y="3606584"/>
              <a:ext cx="368860" cy="3319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091625" y="2877910"/>
            <a:ext cx="4107054" cy="3438369"/>
            <a:chOff x="2997643" y="1383076"/>
            <a:chExt cx="5374887" cy="4345973"/>
          </a:xfrm>
        </p:grpSpPr>
        <p:grpSp>
          <p:nvGrpSpPr>
            <p:cNvPr id="31" name="组合 30"/>
            <p:cNvGrpSpPr/>
            <p:nvPr/>
          </p:nvGrpSpPr>
          <p:grpSpPr>
            <a:xfrm>
              <a:off x="3094621" y="1383076"/>
              <a:ext cx="5277909" cy="4345973"/>
              <a:chOff x="1457207" y="1563830"/>
              <a:chExt cx="5277909" cy="4345973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100" name="平行四边形 99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平行四边形 100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平行四边形 101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平行四边形 103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平行四边形 104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平行四边形 105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平行四边形 106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平行四边形 107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787368" y="1563830"/>
                <a:ext cx="1947262" cy="4345973"/>
                <a:chOff x="4554015" y="1360967"/>
                <a:chExt cx="1947262" cy="4345973"/>
              </a:xfrm>
            </p:grpSpPr>
            <p:sp>
              <p:nvSpPr>
                <p:cNvPr id="83" name="椭圆 82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7" name="直接箭头连接符 36"/>
              <p:cNvCxnSpPr>
                <a:stCxn id="83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83" idx="6"/>
                <a:endCxn id="97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83" idx="5"/>
                <a:endCxn id="96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89" idx="6"/>
                <a:endCxn id="95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89" idx="5"/>
                <a:endCxn id="97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89" idx="5"/>
                <a:endCxn id="96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84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84" idx="6"/>
                <a:endCxn id="97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84" idx="5"/>
                <a:endCxn id="96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90" idx="6"/>
                <a:endCxn id="95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90" idx="6"/>
                <a:endCxn id="97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90" idx="6"/>
                <a:endCxn id="96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85" idx="6"/>
                <a:endCxn id="95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85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85" idx="6"/>
                <a:endCxn id="96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91" idx="6"/>
                <a:endCxn id="95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91" idx="6"/>
                <a:endCxn id="97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91" idx="6"/>
                <a:endCxn id="96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>
                <a:stCxn id="86" idx="6"/>
                <a:endCxn id="95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>
                <a:stCxn id="86" idx="6"/>
                <a:endCxn id="97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>
                <a:stCxn id="86" idx="6"/>
                <a:endCxn id="96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>
                <a:stCxn id="92" idx="6"/>
                <a:endCxn id="95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92" idx="6"/>
                <a:endCxn id="97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>
                <a:stCxn id="92" idx="6"/>
                <a:endCxn id="96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87" idx="7"/>
                <a:endCxn id="95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>
                <a:stCxn id="87" idx="6"/>
                <a:endCxn id="97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>
                <a:stCxn id="87" idx="6"/>
                <a:endCxn id="96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/>
              <p:cNvCxnSpPr>
                <a:stCxn id="93" idx="6"/>
                <a:endCxn id="95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>
                <a:stCxn id="93" idx="6"/>
                <a:endCxn id="97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>
                <a:stCxn id="93" idx="5"/>
                <a:endCxn id="96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/>
              <p:cNvCxnSpPr>
                <a:stCxn id="88" idx="6"/>
                <a:endCxn id="95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88" idx="6"/>
                <a:endCxn id="97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>
                <a:stCxn id="88" idx="6"/>
                <a:endCxn id="96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94" idx="6"/>
                <a:endCxn id="95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>
                <a:stCxn id="94" idx="6"/>
                <a:endCxn id="97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94" idx="5"/>
                <a:endCxn id="96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>
                <a:stCxn id="95" idx="6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95" idx="5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/>
              <p:cNvCxnSpPr>
                <a:stCxn id="97" idx="7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>
                <a:stCxn id="97" idx="6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/>
              <p:cNvCxnSpPr>
                <a:stCxn id="96" idx="6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>
                <a:stCxn id="96" idx="5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endCxn id="89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endCxn id="94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endCxn id="83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32" name="平行四边形 31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8559323" y="3089122"/>
                <a:ext cx="462883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323" y="3089122"/>
                <a:ext cx="462883" cy="27917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9231435" y="3347372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435" y="3347372"/>
                <a:ext cx="294118" cy="280205"/>
              </a:xfrm>
              <a:prstGeom prst="rect">
                <a:avLst/>
              </a:prstGeom>
              <a:blipFill rotWithShape="0">
                <a:blip r:embed="rId17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>
                <a:off x="9318279" y="4481159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279" y="4481159"/>
                <a:ext cx="294118" cy="280205"/>
              </a:xfrm>
              <a:prstGeom prst="rect">
                <a:avLst/>
              </a:prstGeom>
              <a:blipFill rotWithShape="0">
                <a:blip r:embed="rId18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9122138" y="5331993"/>
                <a:ext cx="29411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138" y="5331993"/>
                <a:ext cx="294119" cy="282129"/>
              </a:xfrm>
              <a:prstGeom prst="rect">
                <a:avLst/>
              </a:prstGeom>
              <a:blipFill rotWithShape="0">
                <a:blip r:embed="rId19"/>
                <a:stretch>
                  <a:fillRect l="-12245" t="-2174" r="-612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9097584" y="3627586"/>
                <a:ext cx="426784" cy="24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584" y="3627586"/>
                <a:ext cx="426784" cy="241285"/>
              </a:xfrm>
              <a:prstGeom prst="rect">
                <a:avLst/>
              </a:prstGeom>
              <a:blipFill rotWithShape="0">
                <a:blip r:embed="rId20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9141455" y="4305433"/>
                <a:ext cx="426784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455" y="4305433"/>
                <a:ext cx="426784" cy="241733"/>
              </a:xfrm>
              <a:prstGeom prst="rect">
                <a:avLst/>
              </a:prstGeom>
              <a:blipFill rotWithShape="0">
                <a:blip r:embed="rId21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9127331" y="5058968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331" y="5058968"/>
                <a:ext cx="426784" cy="242952"/>
              </a:xfrm>
              <a:prstGeom prst="rect">
                <a:avLst/>
              </a:prstGeom>
              <a:blipFill rotWithShape="0">
                <a:blip r:embed="rId22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/>
          <p:cNvSpPr/>
          <p:nvPr/>
        </p:nvSpPr>
        <p:spPr>
          <a:xfrm>
            <a:off x="1084729" y="4528609"/>
            <a:ext cx="4177553" cy="707655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1726814" y="5405380"/>
            <a:ext cx="3738321" cy="707655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2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  <p:bldP spid="6" grpId="0"/>
      <p:bldP spid="7" grpId="0"/>
      <p:bldP spid="9" grpId="0" animBg="1"/>
      <p:bldP spid="12" grpId="0"/>
      <p:bldP spid="122" grpId="0" animBg="1"/>
      <p:bldP spid="122" grpId="1" animBg="1"/>
      <p:bldP spid="1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>
            <a:off x="759046" y="1510323"/>
            <a:ext cx="5689729" cy="4543820"/>
            <a:chOff x="2997643" y="1283598"/>
            <a:chExt cx="5689729" cy="4543820"/>
          </a:xfrm>
        </p:grpSpPr>
        <p:grpSp>
          <p:nvGrpSpPr>
            <p:cNvPr id="100" name="组合 99"/>
            <p:cNvGrpSpPr/>
            <p:nvPr/>
          </p:nvGrpSpPr>
          <p:grpSpPr>
            <a:xfrm>
              <a:off x="3094621" y="1283598"/>
              <a:ext cx="5592751" cy="4543820"/>
              <a:chOff x="1457207" y="1464352"/>
              <a:chExt cx="5592751" cy="4543820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169" name="平行四边形 168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平行四边形 169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平行四边形 170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平行四边形 171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3" name="平行四边形 172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4" name="平行四边形 173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平行四边形 174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平行四边形 175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平行四边形 176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5" name="组合 104"/>
              <p:cNvGrpSpPr/>
              <p:nvPr/>
            </p:nvGrpSpPr>
            <p:grpSpPr>
              <a:xfrm>
                <a:off x="3696586" y="1464352"/>
                <a:ext cx="3353372" cy="4543820"/>
                <a:chOff x="4463233" y="1261489"/>
                <a:chExt cx="3353372" cy="4543820"/>
              </a:xfrm>
            </p:grpSpPr>
            <p:sp>
              <p:nvSpPr>
                <p:cNvPr id="152" name="椭圆 151"/>
                <p:cNvSpPr/>
                <p:nvPr/>
              </p:nvSpPr>
              <p:spPr>
                <a:xfrm>
                  <a:off x="4561367" y="1261489"/>
                  <a:ext cx="439747" cy="4314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x1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椭圆 156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椭圆 157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椭圆 158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椭圆 159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椭圆 160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椭圆 161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>
                  <a:off x="4463233" y="5374991"/>
                  <a:ext cx="466995" cy="43031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x12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>
                  <a:off x="6118769" y="2290511"/>
                  <a:ext cx="443013" cy="3734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aseline="30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椭圆 166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椭圆 167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6" name="直接箭头连接符 105"/>
              <p:cNvCxnSpPr>
                <a:stCxn id="152" idx="6"/>
              </p:cNvCxnSpPr>
              <p:nvPr/>
            </p:nvCxnSpPr>
            <p:spPr>
              <a:xfrm>
                <a:off x="4234467" y="1680066"/>
                <a:ext cx="1112609" cy="85478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箭头连接符 106"/>
              <p:cNvCxnSpPr>
                <a:stCxn id="152" idx="6"/>
                <a:endCxn id="166" idx="1"/>
              </p:cNvCxnSpPr>
              <p:nvPr/>
            </p:nvCxnSpPr>
            <p:spPr>
              <a:xfrm>
                <a:off x="4234467" y="1680066"/>
                <a:ext cx="1185321" cy="173546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/>
              <p:cNvCxnSpPr>
                <a:stCxn id="152" idx="5"/>
                <a:endCxn id="165" idx="0"/>
              </p:cNvCxnSpPr>
              <p:nvPr/>
            </p:nvCxnSpPr>
            <p:spPr>
              <a:xfrm>
                <a:off x="4170068" y="1832599"/>
                <a:ext cx="1361438" cy="245885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/>
              <p:cNvCxnSpPr>
                <a:stCxn id="158" idx="6"/>
                <a:endCxn id="164" idx="1"/>
              </p:cNvCxnSpPr>
              <p:nvPr/>
            </p:nvCxnSpPr>
            <p:spPr>
              <a:xfrm>
                <a:off x="4163581" y="2114919"/>
                <a:ext cx="1253419" cy="4331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/>
              <p:cNvCxnSpPr>
                <a:stCxn id="158" idx="5"/>
                <a:endCxn id="166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/>
              <p:cNvCxnSpPr>
                <a:stCxn id="158" idx="5"/>
                <a:endCxn id="165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>
                <a:stCxn id="153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>
                <a:stCxn id="153" idx="6"/>
                <a:endCxn id="166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>
                <a:stCxn id="153" idx="5"/>
                <a:endCxn id="165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/>
              <p:cNvCxnSpPr>
                <a:stCxn id="159" idx="6"/>
                <a:endCxn id="164" idx="1"/>
              </p:cNvCxnSpPr>
              <p:nvPr/>
            </p:nvCxnSpPr>
            <p:spPr>
              <a:xfrm flipV="1">
                <a:off x="4169343" y="2548061"/>
                <a:ext cx="1247657" cy="309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/>
              <p:cNvCxnSpPr>
                <a:stCxn id="159" idx="6"/>
                <a:endCxn id="166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16"/>
              <p:cNvCxnSpPr>
                <a:stCxn id="159" idx="6"/>
                <a:endCxn id="165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>
                <a:stCxn id="154" idx="6"/>
                <a:endCxn id="164" idx="1"/>
              </p:cNvCxnSpPr>
              <p:nvPr/>
            </p:nvCxnSpPr>
            <p:spPr>
              <a:xfrm flipV="1">
                <a:off x="4156229" y="2548061"/>
                <a:ext cx="1260771" cy="662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>
                <a:stCxn id="154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154" idx="6"/>
                <a:endCxn id="165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/>
              <p:cNvCxnSpPr>
                <a:stCxn id="160" idx="6"/>
                <a:endCxn id="164" idx="1"/>
              </p:cNvCxnSpPr>
              <p:nvPr/>
            </p:nvCxnSpPr>
            <p:spPr>
              <a:xfrm flipV="1">
                <a:off x="4156229" y="2548061"/>
                <a:ext cx="1260771" cy="1026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/>
              <p:cNvCxnSpPr>
                <a:stCxn id="160" idx="6"/>
                <a:endCxn id="166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箭头连接符 122"/>
              <p:cNvCxnSpPr>
                <a:stCxn id="160" idx="6"/>
                <a:endCxn id="165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>
                <a:stCxn id="155" idx="6"/>
                <a:endCxn id="164" idx="2"/>
              </p:cNvCxnSpPr>
              <p:nvPr/>
            </p:nvCxnSpPr>
            <p:spPr>
              <a:xfrm flipV="1">
                <a:off x="4163581" y="2680087"/>
                <a:ext cx="1188541" cy="12475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/>
              <p:cNvCxnSpPr>
                <a:stCxn id="155" idx="6"/>
                <a:endCxn id="166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>
                <a:stCxn id="155" idx="6"/>
                <a:endCxn id="165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/>
              <p:cNvCxnSpPr>
                <a:stCxn id="161" idx="6"/>
                <a:endCxn id="164" idx="2"/>
              </p:cNvCxnSpPr>
              <p:nvPr/>
            </p:nvCxnSpPr>
            <p:spPr>
              <a:xfrm flipV="1">
                <a:off x="4163581" y="2680087"/>
                <a:ext cx="1188541" cy="16113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>
                <a:stCxn id="161" idx="6"/>
                <a:endCxn id="166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>
                <a:stCxn id="161" idx="6"/>
                <a:endCxn id="165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/>
              <p:cNvCxnSpPr>
                <a:stCxn id="156" idx="7"/>
                <a:endCxn id="164" idx="2"/>
              </p:cNvCxnSpPr>
              <p:nvPr/>
            </p:nvCxnSpPr>
            <p:spPr>
              <a:xfrm flipV="1">
                <a:off x="4102210" y="2680087"/>
                <a:ext cx="1249912" cy="18646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/>
              <p:cNvCxnSpPr>
                <a:stCxn id="156" idx="6"/>
                <a:endCxn id="166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箭头连接符 131"/>
              <p:cNvCxnSpPr>
                <a:stCxn id="156" idx="6"/>
                <a:endCxn id="165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/>
              <p:cNvCxnSpPr>
                <a:stCxn id="162" idx="6"/>
                <a:endCxn id="164" idx="3"/>
              </p:cNvCxnSpPr>
              <p:nvPr/>
            </p:nvCxnSpPr>
            <p:spPr>
              <a:xfrm flipV="1">
                <a:off x="4156228" y="2812113"/>
                <a:ext cx="1260772" cy="2213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箭头连接符 133"/>
              <p:cNvCxnSpPr>
                <a:stCxn id="162" idx="6"/>
                <a:endCxn id="166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162" idx="5"/>
                <a:endCxn id="165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157" idx="6"/>
                <a:endCxn id="164" idx="3"/>
              </p:cNvCxnSpPr>
              <p:nvPr/>
            </p:nvCxnSpPr>
            <p:spPr>
              <a:xfrm flipV="1">
                <a:off x="4156228" y="2812113"/>
                <a:ext cx="1260772" cy="25644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箭头连接符 136"/>
              <p:cNvCxnSpPr>
                <a:stCxn id="157" idx="6"/>
                <a:endCxn id="166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箭头连接符 137"/>
              <p:cNvCxnSpPr>
                <a:stCxn id="157" idx="6"/>
                <a:endCxn id="165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箭头连接符 138"/>
              <p:cNvCxnSpPr>
                <a:stCxn id="163" idx="6"/>
                <a:endCxn id="164" idx="3"/>
              </p:cNvCxnSpPr>
              <p:nvPr/>
            </p:nvCxnSpPr>
            <p:spPr>
              <a:xfrm flipV="1">
                <a:off x="4163581" y="2812113"/>
                <a:ext cx="1253419" cy="298090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箭头连接符 139"/>
              <p:cNvCxnSpPr>
                <a:stCxn id="163" idx="6"/>
                <a:endCxn id="166" idx="3"/>
              </p:cNvCxnSpPr>
              <p:nvPr/>
            </p:nvCxnSpPr>
            <p:spPr>
              <a:xfrm flipV="1">
                <a:off x="4163581" y="3650253"/>
                <a:ext cx="1256207" cy="214276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箭头连接符 140"/>
              <p:cNvCxnSpPr>
                <a:stCxn id="163" idx="5"/>
                <a:endCxn id="165" idx="3"/>
              </p:cNvCxnSpPr>
              <p:nvPr/>
            </p:nvCxnSpPr>
            <p:spPr>
              <a:xfrm flipV="1">
                <a:off x="4095191" y="4574785"/>
                <a:ext cx="1305903" cy="1370368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箭头连接符 141"/>
              <p:cNvCxnSpPr>
                <a:stCxn id="164" idx="6"/>
                <a:endCxn id="167" idx="1"/>
              </p:cNvCxnSpPr>
              <p:nvPr/>
            </p:nvCxnSpPr>
            <p:spPr>
              <a:xfrm>
                <a:off x="5795135" y="2680087"/>
                <a:ext cx="926334" cy="464060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箭头连接符 142"/>
              <p:cNvCxnSpPr>
                <a:stCxn id="164" idx="5"/>
                <a:endCxn id="168" idx="1"/>
              </p:cNvCxnSpPr>
              <p:nvPr/>
            </p:nvCxnSpPr>
            <p:spPr>
              <a:xfrm>
                <a:off x="5730257" y="2812113"/>
                <a:ext cx="1004859" cy="1164101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箭头连接符 143"/>
              <p:cNvCxnSpPr>
                <a:stCxn id="166" idx="7"/>
                <a:endCxn id="167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箭头连接符 144"/>
              <p:cNvCxnSpPr>
                <a:stCxn id="166" idx="6"/>
                <a:endCxn id="168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箭头连接符 145"/>
              <p:cNvCxnSpPr>
                <a:stCxn id="165" idx="6"/>
                <a:endCxn id="167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箭头连接符 146"/>
              <p:cNvCxnSpPr>
                <a:stCxn id="165" idx="5"/>
                <a:endCxn id="168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endCxn id="158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>
                <a:endCxn id="163" idx="1"/>
              </p:cNvCxnSpPr>
              <p:nvPr/>
            </p:nvCxnSpPr>
            <p:spPr>
              <a:xfrm>
                <a:off x="2541755" y="4259550"/>
                <a:ext cx="1223221" cy="13813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>
                <a:endCxn id="152" idx="2"/>
              </p:cNvCxnSpPr>
              <p:nvPr/>
            </p:nvCxnSpPr>
            <p:spPr>
              <a:xfrm flipV="1">
                <a:off x="1925428" y="1680066"/>
                <a:ext cx="1869292" cy="1415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本框 150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101" name="平行四边形 100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平行四边形 101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平行四边形 102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0484" y="718457"/>
            <a:ext cx="10855842" cy="5618548"/>
          </a:xfrm>
        </p:spPr>
        <p:txBody>
          <a:bodyPr/>
          <a:lstStyle/>
          <a:p>
            <a:r>
              <a:rPr lang="zh-CN" altLang="en-US" dirty="0"/>
              <a:t>神经元误差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096267" y="784267"/>
                <a:ext cx="898066" cy="60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67" y="784267"/>
                <a:ext cx="898066" cy="6076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/>
              <p:cNvSpPr txBox="1"/>
              <p:nvPr/>
            </p:nvSpPr>
            <p:spPr>
              <a:xfrm>
                <a:off x="4896732" y="2184883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8" name="文本框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32" y="2184883"/>
                <a:ext cx="294118" cy="280205"/>
              </a:xfrm>
              <a:prstGeom prst="rect">
                <a:avLst/>
              </a:prstGeom>
              <a:blipFill rotWithShape="0">
                <a:blip r:embed="rId4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/>
              <p:cNvSpPr txBox="1"/>
              <p:nvPr/>
            </p:nvSpPr>
            <p:spPr>
              <a:xfrm>
                <a:off x="4956412" y="3642131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9" name="文本框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412" y="3642131"/>
                <a:ext cx="294118" cy="280205"/>
              </a:xfrm>
              <a:prstGeom prst="rect">
                <a:avLst/>
              </a:prstGeom>
              <a:blipFill rotWithShape="0">
                <a:blip r:embed="rId5"/>
                <a:stretch>
                  <a:fillRect l="-12500" t="-2174" r="-8333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/>
              <p:cNvSpPr txBox="1"/>
              <p:nvPr/>
            </p:nvSpPr>
            <p:spPr>
              <a:xfrm>
                <a:off x="4930621" y="4591573"/>
                <a:ext cx="29411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621" y="4591573"/>
                <a:ext cx="294119" cy="282129"/>
              </a:xfrm>
              <a:prstGeom prst="rect">
                <a:avLst/>
              </a:prstGeom>
              <a:blipFill rotWithShape="0">
                <a:blip r:embed="rId6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054127" y="5233963"/>
                <a:ext cx="532197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127" y="5233963"/>
                <a:ext cx="532197" cy="2804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/>
              <p:cNvSpPr/>
              <p:nvPr/>
            </p:nvSpPr>
            <p:spPr>
              <a:xfrm>
                <a:off x="3840347" y="5014665"/>
                <a:ext cx="532197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2" name="矩形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7" y="5014665"/>
                <a:ext cx="532197" cy="2795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3747126" y="4781783"/>
                <a:ext cx="528606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26" y="4781783"/>
                <a:ext cx="528606" cy="2795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/>
              <p:cNvSpPr txBox="1"/>
              <p:nvPr/>
            </p:nvSpPr>
            <p:spPr>
              <a:xfrm>
                <a:off x="6317771" y="2853148"/>
                <a:ext cx="294118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4" name="文本框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771" y="2853148"/>
                <a:ext cx="294118" cy="281552"/>
              </a:xfrm>
              <a:prstGeom prst="rect">
                <a:avLst/>
              </a:prstGeom>
              <a:blipFill rotWithShape="0">
                <a:blip r:embed="rId10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/>
              <p:cNvSpPr txBox="1"/>
              <p:nvPr/>
            </p:nvSpPr>
            <p:spPr>
              <a:xfrm>
                <a:off x="6417602" y="3717145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5" name="文本框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02" y="3717145"/>
                <a:ext cx="294118" cy="282129"/>
              </a:xfrm>
              <a:prstGeom prst="rect">
                <a:avLst/>
              </a:prstGeom>
              <a:blipFill rotWithShape="0">
                <a:blip r:embed="rId11"/>
                <a:stretch>
                  <a:fillRect l="-12500" t="-2174" r="-625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矩形 185"/>
              <p:cNvSpPr/>
              <p:nvPr/>
            </p:nvSpPr>
            <p:spPr>
              <a:xfrm>
                <a:off x="4207485" y="1862778"/>
                <a:ext cx="462883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6" name="矩形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85" y="1862778"/>
                <a:ext cx="462883" cy="27917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矩形 186"/>
              <p:cNvSpPr/>
              <p:nvPr/>
            </p:nvSpPr>
            <p:spPr>
              <a:xfrm>
                <a:off x="3888441" y="2021800"/>
                <a:ext cx="466474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7" name="矩形 1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441" y="2021800"/>
                <a:ext cx="466474" cy="27956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矩形 187"/>
              <p:cNvSpPr/>
              <p:nvPr/>
            </p:nvSpPr>
            <p:spPr>
              <a:xfrm>
                <a:off x="5509656" y="2607325"/>
                <a:ext cx="462883" cy="280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8" name="矩形 1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656" y="2607325"/>
                <a:ext cx="462883" cy="2800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矩形 188"/>
              <p:cNvSpPr/>
              <p:nvPr/>
            </p:nvSpPr>
            <p:spPr>
              <a:xfrm>
                <a:off x="5391437" y="2985523"/>
                <a:ext cx="466474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9" name="矩形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437" y="2985523"/>
                <a:ext cx="466474" cy="28046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/>
              <p:cNvSpPr txBox="1"/>
              <p:nvPr/>
            </p:nvSpPr>
            <p:spPr>
              <a:xfrm>
                <a:off x="4755186" y="2554459"/>
                <a:ext cx="426784" cy="24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0" name="文本框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86" y="2554459"/>
                <a:ext cx="426784" cy="241285"/>
              </a:xfrm>
              <a:prstGeom prst="rect">
                <a:avLst/>
              </a:prstGeom>
              <a:blipFill rotWithShape="0">
                <a:blip r:embed="rId16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文本框 190"/>
              <p:cNvSpPr txBox="1"/>
              <p:nvPr/>
            </p:nvSpPr>
            <p:spPr>
              <a:xfrm>
                <a:off x="4736242" y="3412478"/>
                <a:ext cx="426784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1" name="文本框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242" y="3412478"/>
                <a:ext cx="426784" cy="241733"/>
              </a:xfrm>
              <a:prstGeom prst="rect">
                <a:avLst/>
              </a:prstGeom>
              <a:blipFill rotWithShape="0">
                <a:blip r:embed="rId17"/>
                <a:stretch>
                  <a:fillRect l="-571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本框 191"/>
              <p:cNvSpPr txBox="1"/>
              <p:nvPr/>
            </p:nvSpPr>
            <p:spPr>
              <a:xfrm>
                <a:off x="4728776" y="4318767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776" y="4318767"/>
                <a:ext cx="426784" cy="242952"/>
              </a:xfrm>
              <a:prstGeom prst="rect">
                <a:avLst/>
              </a:prstGeom>
              <a:blipFill rotWithShape="0">
                <a:blip r:embed="rId18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本框 194"/>
              <p:cNvSpPr txBox="1"/>
              <p:nvPr/>
            </p:nvSpPr>
            <p:spPr>
              <a:xfrm>
                <a:off x="6048507" y="3092202"/>
                <a:ext cx="426784" cy="242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5" name="文本框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07" y="3092202"/>
                <a:ext cx="426784" cy="242439"/>
              </a:xfrm>
              <a:prstGeom prst="rect">
                <a:avLst/>
              </a:prstGeom>
              <a:blipFill rotWithShape="0">
                <a:blip r:embed="rId19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/>
              <p:cNvSpPr txBox="1"/>
              <p:nvPr/>
            </p:nvSpPr>
            <p:spPr>
              <a:xfrm>
                <a:off x="6071621" y="3978513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21" y="3978513"/>
                <a:ext cx="426784" cy="242952"/>
              </a:xfrm>
              <a:prstGeom prst="rect">
                <a:avLst/>
              </a:prstGeom>
              <a:blipFill rotWithShape="0">
                <a:blip r:embed="rId20"/>
                <a:stretch>
                  <a:fillRect l="-5714" t="-256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6145915" y="2404554"/>
                <a:ext cx="855682" cy="52892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15" y="2404554"/>
                <a:ext cx="855682" cy="528927"/>
              </a:xfrm>
              <a:prstGeom prst="rect">
                <a:avLst/>
              </a:prstGeom>
              <a:blipFill rotWithShape="0">
                <a:blip r:embed="rId21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本框 197"/>
              <p:cNvSpPr txBox="1"/>
              <p:nvPr/>
            </p:nvSpPr>
            <p:spPr>
              <a:xfrm>
                <a:off x="5933309" y="4495230"/>
                <a:ext cx="855682" cy="52918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8" name="文本框 1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309" y="4495230"/>
                <a:ext cx="855682" cy="529184"/>
              </a:xfrm>
              <a:prstGeom prst="rect">
                <a:avLst/>
              </a:prstGeom>
              <a:blipFill rotWithShape="0"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/>
              <p:cNvSpPr/>
              <p:nvPr/>
            </p:nvSpPr>
            <p:spPr>
              <a:xfrm>
                <a:off x="7880966" y="983291"/>
                <a:ext cx="1848857" cy="628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9" name="矩形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66" y="983291"/>
                <a:ext cx="1848857" cy="62818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本框 200"/>
              <p:cNvSpPr txBox="1"/>
              <p:nvPr/>
            </p:nvSpPr>
            <p:spPr>
              <a:xfrm>
                <a:off x="7859272" y="1766755"/>
                <a:ext cx="400596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1" name="文本框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72" y="1766755"/>
                <a:ext cx="4005968" cy="280718"/>
              </a:xfrm>
              <a:prstGeom prst="rect">
                <a:avLst/>
              </a:prstGeom>
              <a:blipFill rotWithShape="0">
                <a:blip r:embed="rId24"/>
                <a:stretch>
                  <a:fillRect l="-457" t="-2174" r="-15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矩形 202"/>
              <p:cNvSpPr/>
              <p:nvPr/>
            </p:nvSpPr>
            <p:spPr>
              <a:xfrm>
                <a:off x="7958763" y="2115223"/>
                <a:ext cx="1320746" cy="787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000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03" name="矩形 2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763" y="2115223"/>
                <a:ext cx="1320746" cy="78790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矩形 203"/>
              <p:cNvSpPr/>
              <p:nvPr/>
            </p:nvSpPr>
            <p:spPr>
              <a:xfrm>
                <a:off x="7824922" y="2968915"/>
                <a:ext cx="2895376" cy="594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04" name="矩形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922" y="2968915"/>
                <a:ext cx="2895376" cy="59413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矩形 204"/>
          <p:cNvSpPr/>
          <p:nvPr/>
        </p:nvSpPr>
        <p:spPr>
          <a:xfrm>
            <a:off x="7721943" y="912391"/>
            <a:ext cx="3654894" cy="5067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矩形 205"/>
              <p:cNvSpPr/>
              <p:nvPr/>
            </p:nvSpPr>
            <p:spPr>
              <a:xfrm>
                <a:off x="7832208" y="3691134"/>
                <a:ext cx="1801544" cy="594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06" name="矩形 2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208" y="3691134"/>
                <a:ext cx="1801544" cy="59413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矩形 206"/>
              <p:cNvSpPr/>
              <p:nvPr/>
            </p:nvSpPr>
            <p:spPr>
              <a:xfrm>
                <a:off x="8028759" y="4405858"/>
                <a:ext cx="2874680" cy="7559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zh-CN" altLang="en-US" sz="2400" baseline="-2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7" name="矩形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759" y="4405858"/>
                <a:ext cx="2874680" cy="755976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矩形 207"/>
              <p:cNvSpPr/>
              <p:nvPr/>
            </p:nvSpPr>
            <p:spPr>
              <a:xfrm>
                <a:off x="8022985" y="5128077"/>
                <a:ext cx="2877153" cy="7559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zh-CN" altLang="en-US" sz="2400" baseline="-2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8" name="矩形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985" y="5128077"/>
                <a:ext cx="2877153" cy="755976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矩形 192"/>
          <p:cNvSpPr/>
          <p:nvPr/>
        </p:nvSpPr>
        <p:spPr>
          <a:xfrm>
            <a:off x="7109405" y="2702038"/>
            <a:ext cx="480718" cy="198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平方误               差</a:t>
            </a:r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194" name="直接箭头连接符 193"/>
          <p:cNvCxnSpPr/>
          <p:nvPr/>
        </p:nvCxnSpPr>
        <p:spPr>
          <a:xfrm flipV="1">
            <a:off x="6469623" y="3242558"/>
            <a:ext cx="568625" cy="14339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/>
          <p:nvPr/>
        </p:nvCxnSpPr>
        <p:spPr>
          <a:xfrm flipV="1">
            <a:off x="6478587" y="4163761"/>
            <a:ext cx="665691" cy="16787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081955" y="1271731"/>
            <a:ext cx="2371061" cy="1397125"/>
            <a:chOff x="5018567" y="1271647"/>
            <a:chExt cx="2371061" cy="1397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5249772" y="1271647"/>
                  <a:ext cx="855682" cy="527004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8" name="文本框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772" y="1271647"/>
                  <a:ext cx="855682" cy="527004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b="-11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任意多边形 4"/>
            <p:cNvSpPr/>
            <p:nvPr/>
          </p:nvSpPr>
          <p:spPr>
            <a:xfrm>
              <a:off x="5018567" y="1764043"/>
              <a:ext cx="2371061" cy="904729"/>
            </a:xfrm>
            <a:custGeom>
              <a:avLst/>
              <a:gdLst>
                <a:gd name="connsiteX0" fmla="*/ 0 w 2371061"/>
                <a:gd name="connsiteY0" fmla="*/ 766506 h 904729"/>
                <a:gd name="connsiteX1" fmla="*/ 1233377 w 2371061"/>
                <a:gd name="connsiteY1" fmla="*/ 962 h 904729"/>
                <a:gd name="connsiteX2" fmla="*/ 2371061 w 2371061"/>
                <a:gd name="connsiteY2" fmla="*/ 904729 h 904729"/>
                <a:gd name="connsiteX3" fmla="*/ 2371061 w 2371061"/>
                <a:gd name="connsiteY3" fmla="*/ 904729 h 90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1061" h="904729">
                  <a:moveTo>
                    <a:pt x="0" y="766506"/>
                  </a:moveTo>
                  <a:cubicBezTo>
                    <a:pt x="419100" y="372215"/>
                    <a:pt x="838200" y="-22075"/>
                    <a:pt x="1233377" y="962"/>
                  </a:cubicBezTo>
                  <a:cubicBezTo>
                    <a:pt x="1628554" y="23999"/>
                    <a:pt x="2371061" y="904729"/>
                    <a:pt x="2371061" y="904729"/>
                  </a:cubicBezTo>
                  <a:lnTo>
                    <a:pt x="2371061" y="904729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线形标注 1 6"/>
          <p:cNvSpPr/>
          <p:nvPr/>
        </p:nvSpPr>
        <p:spPr>
          <a:xfrm flipH="1">
            <a:off x="5657119" y="5695258"/>
            <a:ext cx="1852975" cy="539719"/>
          </a:xfrm>
          <a:prstGeom prst="borderCallout1">
            <a:avLst>
              <a:gd name="adj1" fmla="val 18750"/>
              <a:gd name="adj2" fmla="val -8333"/>
              <a:gd name="adj3" fmla="val -47071"/>
              <a:gd name="adj4" fmla="val -25854"/>
            </a:avLst>
          </a:prstGeom>
          <a:solidFill>
            <a:srgbClr val="FFFF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隐藏层</a:t>
            </a:r>
          </a:p>
        </p:txBody>
      </p:sp>
      <p:sp>
        <p:nvSpPr>
          <p:cNvPr id="8" name="前凸带形 7"/>
          <p:cNvSpPr/>
          <p:nvPr/>
        </p:nvSpPr>
        <p:spPr>
          <a:xfrm>
            <a:off x="7824922" y="5899112"/>
            <a:ext cx="3275410" cy="612648"/>
          </a:xfrm>
          <a:prstGeom prst="ribb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输出层的参数呢？</a:t>
            </a:r>
          </a:p>
        </p:txBody>
      </p:sp>
    </p:spTree>
    <p:extLst>
      <p:ext uri="{BB962C8B-B14F-4D97-AF65-F5344CB8AC3E}">
        <p14:creationId xmlns:p14="http://schemas.microsoft.com/office/powerpoint/2010/main" val="301621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8" grpId="0" animBg="1"/>
      <p:bldP spid="199" grpId="0"/>
      <p:bldP spid="201" grpId="0"/>
      <p:bldP spid="203" grpId="0"/>
      <p:bldP spid="204" grpId="0"/>
      <p:bldP spid="206" grpId="0"/>
      <p:bldP spid="207" grpId="0" animBg="1"/>
      <p:bldP spid="208" grpId="0" animBg="1"/>
      <p:bldP spid="7" grpId="0" animBg="1"/>
      <p:bldP spid="7" grpId="1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18456"/>
                <a:ext cx="10287000" cy="56375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  <a:spcBef>
                    <a:spcPts val="3000"/>
                  </a:spcBef>
                </a:pPr>
                <a:r>
                  <a:rPr lang="zh-CN" altLang="en-US" sz="2000" dirty="0"/>
                  <a:t>如何计算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输出层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sz="2000" dirty="0"/>
                  <a:t>？</a:t>
                </a:r>
                <a:endParaRPr lang="en-US" altLang="zh-CN" sz="200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18456"/>
                <a:ext cx="10287000" cy="5637519"/>
              </a:xfrm>
              <a:blipFill rotWithShape="0"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207219" y="914829"/>
                <a:ext cx="7393434" cy="807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下降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步长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为：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baseline="-25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19" y="914829"/>
                <a:ext cx="7393434" cy="807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232024" y="5097553"/>
                <a:ext cx="1158972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24" y="5097553"/>
                <a:ext cx="1158972" cy="281552"/>
              </a:xfrm>
              <a:prstGeom prst="rect">
                <a:avLst/>
              </a:prstGeom>
              <a:blipFill rotWithShape="0">
                <a:blip r:embed="rId4"/>
                <a:stretch>
                  <a:fillRect l="-2632" t="-2174" r="-736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481224" y="2214648"/>
                <a:ext cx="6041141" cy="936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，其中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为输出层神经单元个数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24" y="2214648"/>
                <a:ext cx="6041141" cy="9362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57664" y="2934310"/>
                <a:ext cx="1174360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计算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64" y="2934310"/>
                <a:ext cx="1174360" cy="373885"/>
              </a:xfrm>
              <a:prstGeom prst="rect">
                <a:avLst/>
              </a:prstGeom>
              <a:blipFill rotWithShape="0"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75305" y="3010682"/>
                <a:ext cx="1602682" cy="740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05" y="3010682"/>
                <a:ext cx="1602682" cy="74039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74130" y="4285554"/>
                <a:ext cx="2309607" cy="687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30" y="4285554"/>
                <a:ext cx="2309607" cy="6874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27145" y="5544328"/>
                <a:ext cx="2771015" cy="650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45" y="5544328"/>
                <a:ext cx="2771015" cy="6508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232024" y="3799304"/>
                <a:ext cx="2991012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24" y="3799304"/>
                <a:ext cx="2991012" cy="391133"/>
              </a:xfrm>
              <a:prstGeom prst="rect">
                <a:avLst/>
              </a:prstGeom>
              <a:blipFill rotWithShape="0">
                <a:blip r:embed="rId10"/>
                <a:stretch>
                  <a:fillRect l="-2648" t="-4688" r="-2851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257580" y="5975271"/>
                <a:ext cx="8995869" cy="97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其中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为最后一层的层数，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为输出层神经单元个数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80" y="5975271"/>
                <a:ext cx="8995869" cy="97687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8220546" y="1467764"/>
            <a:ext cx="2615609" cy="3200458"/>
            <a:chOff x="7198242" y="1871272"/>
            <a:chExt cx="2615609" cy="3200458"/>
          </a:xfrm>
        </p:grpSpPr>
        <p:grpSp>
          <p:nvGrpSpPr>
            <p:cNvPr id="25" name="组合 24"/>
            <p:cNvGrpSpPr/>
            <p:nvPr/>
          </p:nvGrpSpPr>
          <p:grpSpPr>
            <a:xfrm>
              <a:off x="7533101" y="2491627"/>
              <a:ext cx="1857190" cy="2021887"/>
              <a:chOff x="7533101" y="2491627"/>
              <a:chExt cx="1857190" cy="202188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985449" y="2527214"/>
                <a:ext cx="1404842" cy="1986300"/>
                <a:chOff x="10388705" y="2658827"/>
                <a:chExt cx="1404842" cy="1986300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1312829" y="2658827"/>
                  <a:ext cx="480718" cy="1986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平方误差</a:t>
                  </a:r>
                  <a:r>
                    <a:rPr lang="en-US" altLang="zh-CN" dirty="0"/>
                    <a:t>C</a:t>
                  </a:r>
                  <a:endParaRPr lang="zh-CN" altLang="en-US" dirty="0"/>
                </a:p>
              </p:txBody>
            </p:sp>
            <p:cxnSp>
              <p:nvCxnSpPr>
                <p:cNvPr id="15" name="直接箭头连接符 14"/>
                <p:cNvCxnSpPr/>
                <p:nvPr/>
              </p:nvCxnSpPr>
              <p:spPr>
                <a:xfrm flipV="1">
                  <a:off x="10388705" y="2965868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/>
                <p:cNvCxnSpPr/>
                <p:nvPr/>
              </p:nvCxnSpPr>
              <p:spPr>
                <a:xfrm flipV="1">
                  <a:off x="10397669" y="3889519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7806351" y="2491627"/>
                    <a:ext cx="294118" cy="281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6351" y="2491627"/>
                    <a:ext cx="294118" cy="28155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500" t="-2174" r="-625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7906182" y="3355624"/>
                    <a:ext cx="294118" cy="2821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6182" y="3355624"/>
                    <a:ext cx="294118" cy="28212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2500" t="-2128" r="-6250" b="-170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7537087" y="2730681"/>
                    <a:ext cx="426784" cy="2424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7087" y="2730681"/>
                    <a:ext cx="426784" cy="24243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560201" y="3616992"/>
                    <a:ext cx="426784" cy="2429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201" y="3616992"/>
                    <a:ext cx="426784" cy="24295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7920825" y="2840635"/>
                    <a:ext cx="855682" cy="5289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0825" y="2840635"/>
                    <a:ext cx="855682" cy="528927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7782505" y="3943836"/>
                    <a:ext cx="855682" cy="5291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2505" y="3943836"/>
                    <a:ext cx="855682" cy="529184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椭圆 22"/>
              <p:cNvSpPr/>
              <p:nvPr/>
            </p:nvSpPr>
            <p:spPr>
              <a:xfrm>
                <a:off x="7533101" y="2707175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551965" y="3606584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7198242" y="1871272"/>
              <a:ext cx="2615609" cy="32004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9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若激活函数为：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27" y="1465165"/>
            <a:ext cx="3972014" cy="1229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52805" y="3229445"/>
                <a:ext cx="4292728" cy="422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805" y="3229445"/>
                <a:ext cx="4292728" cy="422873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80506" y="3929317"/>
                <a:ext cx="4185633" cy="891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06" y="3929317"/>
                <a:ext cx="4185633" cy="891206"/>
              </a:xfrm>
              <a:prstGeom prst="rect">
                <a:avLst/>
              </a:prstGeom>
              <a:blipFill rotWithShape="0"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44" y="803066"/>
            <a:ext cx="3051623" cy="43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中间层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计算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3" t="-1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99344" y="1337737"/>
                <a:ext cx="4827208" cy="759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44" y="1337737"/>
                <a:ext cx="4827208" cy="75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组合 109"/>
          <p:cNvGrpSpPr/>
          <p:nvPr/>
        </p:nvGrpSpPr>
        <p:grpSpPr>
          <a:xfrm>
            <a:off x="6535460" y="1113843"/>
            <a:ext cx="4412512" cy="3593805"/>
            <a:chOff x="6160845" y="1692592"/>
            <a:chExt cx="4412512" cy="354527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6813390" y="1867513"/>
              <a:ext cx="3151357" cy="3160393"/>
              <a:chOff x="8642190" y="1484734"/>
              <a:chExt cx="3151357" cy="31603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8831329" y="1484734"/>
                    <a:ext cx="855682" cy="5270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1329" y="1484734"/>
                    <a:ext cx="855682" cy="527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14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椭圆 69"/>
              <p:cNvSpPr/>
              <p:nvPr/>
            </p:nvSpPr>
            <p:spPr>
              <a:xfrm>
                <a:off x="8664353" y="2285401"/>
                <a:ext cx="443013" cy="37342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aseline="30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8659307" y="4083476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8678001" y="3158944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979682" y="2887561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9993329" y="3719628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箭头连接符 47"/>
              <p:cNvCxnSpPr>
                <a:stCxn id="70" idx="6"/>
                <a:endCxn id="73" idx="1"/>
              </p:cNvCxnSpPr>
              <p:nvPr/>
            </p:nvCxnSpPr>
            <p:spPr>
              <a:xfrm>
                <a:off x="9107366" y="2472114"/>
                <a:ext cx="926334" cy="464060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5"/>
                <a:endCxn id="74" idx="1"/>
              </p:cNvCxnSpPr>
              <p:nvPr/>
            </p:nvCxnSpPr>
            <p:spPr>
              <a:xfrm>
                <a:off x="9042488" y="2604140"/>
                <a:ext cx="1004859" cy="1164101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72" idx="7"/>
                <a:endCxn id="73" idx="2"/>
              </p:cNvCxnSpPr>
              <p:nvPr/>
            </p:nvCxnSpPr>
            <p:spPr>
              <a:xfrm flipV="1">
                <a:off x="8992843" y="3053536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72" idx="6"/>
                <a:endCxn id="74" idx="2"/>
              </p:cNvCxnSpPr>
              <p:nvPr/>
            </p:nvCxnSpPr>
            <p:spPr>
              <a:xfrm>
                <a:off x="9046861" y="3324919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71" idx="6"/>
                <a:endCxn id="73" idx="3"/>
              </p:cNvCxnSpPr>
              <p:nvPr/>
            </p:nvCxnSpPr>
            <p:spPr>
              <a:xfrm flipV="1">
                <a:off x="9028167" y="3170897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71" idx="5"/>
                <a:endCxn id="74" idx="3"/>
              </p:cNvCxnSpPr>
              <p:nvPr/>
            </p:nvCxnSpPr>
            <p:spPr>
              <a:xfrm flipV="1">
                <a:off x="8974149" y="4002964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/>
                  <p:cNvSpPr txBox="1"/>
                  <p:nvPr/>
                </p:nvSpPr>
                <p:spPr>
                  <a:xfrm>
                    <a:off x="8810146" y="1930939"/>
                    <a:ext cx="294118" cy="2802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4" name="文本框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0146" y="1930939"/>
                    <a:ext cx="294118" cy="28020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2500" t="-2174" r="-8333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/>
                  <p:cNvSpPr txBox="1"/>
                  <p:nvPr/>
                </p:nvSpPr>
                <p:spPr>
                  <a:xfrm>
                    <a:off x="8869826" y="3388187"/>
                    <a:ext cx="294118" cy="2802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5" name="文本框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9826" y="3388187"/>
                    <a:ext cx="294118" cy="2802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2500" t="-2174" r="-8333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/>
                  <p:cNvSpPr txBox="1"/>
                  <p:nvPr/>
                </p:nvSpPr>
                <p:spPr>
                  <a:xfrm>
                    <a:off x="8844035" y="4337629"/>
                    <a:ext cx="294119" cy="2821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6" name="文本框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4035" y="4337629"/>
                    <a:ext cx="294119" cy="28212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2500" t="-2128" r="-6250" b="-170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/>
                  <p:cNvSpPr txBox="1"/>
                  <p:nvPr/>
                </p:nvSpPr>
                <p:spPr>
                  <a:xfrm>
                    <a:off x="10231185" y="2599204"/>
                    <a:ext cx="294118" cy="281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0" name="文本框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1185" y="2599204"/>
                    <a:ext cx="294118" cy="28155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245" t="-2174" r="-6122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/>
                  <p:cNvSpPr txBox="1"/>
                  <p:nvPr/>
                </p:nvSpPr>
                <p:spPr>
                  <a:xfrm>
                    <a:off x="10331016" y="3463201"/>
                    <a:ext cx="294118" cy="2821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1" name="文本框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1016" y="3463201"/>
                    <a:ext cx="294118" cy="28212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2500" t="-2174" r="-625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/>
                  <p:cNvSpPr/>
                  <p:nvPr/>
                </p:nvSpPr>
                <p:spPr>
                  <a:xfrm>
                    <a:off x="9423070" y="2353381"/>
                    <a:ext cx="462883" cy="2800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altLang="zh-CN" sz="1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矩形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23070" y="2353381"/>
                    <a:ext cx="462883" cy="2800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/>
                  <p:cNvSpPr/>
                  <p:nvPr/>
                </p:nvSpPr>
                <p:spPr>
                  <a:xfrm>
                    <a:off x="9304851" y="2731579"/>
                    <a:ext cx="466474" cy="28046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altLang="zh-CN" sz="1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矩形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4851" y="2731579"/>
                    <a:ext cx="466474" cy="28046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/>
                  <p:cNvSpPr txBox="1"/>
                  <p:nvPr/>
                </p:nvSpPr>
                <p:spPr>
                  <a:xfrm>
                    <a:off x="8668600" y="2300515"/>
                    <a:ext cx="426784" cy="241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6" name="文本框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8600" y="2300515"/>
                    <a:ext cx="426784" cy="24128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/>
                  <p:cNvSpPr txBox="1"/>
                  <p:nvPr/>
                </p:nvSpPr>
                <p:spPr>
                  <a:xfrm>
                    <a:off x="8649656" y="3158534"/>
                    <a:ext cx="426784" cy="2417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7" name="文本框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56" y="3158534"/>
                    <a:ext cx="426784" cy="241733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/>
                  <p:cNvSpPr txBox="1"/>
                  <p:nvPr/>
                </p:nvSpPr>
                <p:spPr>
                  <a:xfrm>
                    <a:off x="8642190" y="4064823"/>
                    <a:ext cx="426784" cy="2429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8" name="文本框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2190" y="4064823"/>
                    <a:ext cx="426784" cy="24295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714" t="-2564" r="-4286" b="-35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/>
                  <p:cNvSpPr txBox="1"/>
                  <p:nvPr/>
                </p:nvSpPr>
                <p:spPr>
                  <a:xfrm>
                    <a:off x="9961921" y="2902159"/>
                    <a:ext cx="426784" cy="2424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9" name="文本框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1921" y="2902159"/>
                    <a:ext cx="426784" cy="24243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9985035" y="3724569"/>
                    <a:ext cx="426784" cy="2429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100" name="文本框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5035" y="3724569"/>
                    <a:ext cx="426784" cy="24295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/>
                  <p:cNvSpPr txBox="1"/>
                  <p:nvPr/>
                </p:nvSpPr>
                <p:spPr>
                  <a:xfrm>
                    <a:off x="10294170" y="2108469"/>
                    <a:ext cx="855682" cy="5289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1" name="文本框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4170" y="2108469"/>
                    <a:ext cx="855682" cy="528927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/>
                  <p:cNvSpPr txBox="1"/>
                  <p:nvPr/>
                </p:nvSpPr>
                <p:spPr>
                  <a:xfrm>
                    <a:off x="10207339" y="4051413"/>
                    <a:ext cx="855682" cy="5291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2" name="文本框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7339" y="4051413"/>
                    <a:ext cx="855682" cy="529184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b="-114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7" name="组合 106"/>
              <p:cNvGrpSpPr/>
              <p:nvPr/>
            </p:nvGrpSpPr>
            <p:grpSpPr>
              <a:xfrm>
                <a:off x="10388705" y="2658827"/>
                <a:ext cx="1404842" cy="1986300"/>
                <a:chOff x="10388705" y="2658827"/>
                <a:chExt cx="1404842" cy="1986300"/>
              </a:xfrm>
            </p:grpSpPr>
            <p:sp>
              <p:nvSpPr>
                <p:cNvPr id="103" name="矩形 102"/>
                <p:cNvSpPr/>
                <p:nvPr/>
              </p:nvSpPr>
              <p:spPr>
                <a:xfrm>
                  <a:off x="11312829" y="2658827"/>
                  <a:ext cx="480718" cy="1986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平方误差</a:t>
                  </a:r>
                  <a:r>
                    <a:rPr lang="en-US" altLang="zh-CN" dirty="0"/>
                    <a:t>C</a:t>
                  </a:r>
                  <a:endParaRPr lang="zh-CN" altLang="en-US" dirty="0"/>
                </a:p>
              </p:txBody>
            </p:sp>
            <p:cxnSp>
              <p:nvCxnSpPr>
                <p:cNvPr id="105" name="直接箭头连接符 104"/>
                <p:cNvCxnSpPr/>
                <p:nvPr/>
              </p:nvCxnSpPr>
              <p:spPr>
                <a:xfrm flipV="1">
                  <a:off x="10388705" y="2965868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箭头连接符 105"/>
                <p:cNvCxnSpPr/>
                <p:nvPr/>
              </p:nvCxnSpPr>
              <p:spPr>
                <a:xfrm flipV="1">
                  <a:off x="10397669" y="3889519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9" name="矩形 108"/>
            <p:cNvSpPr/>
            <p:nvPr/>
          </p:nvSpPr>
          <p:spPr>
            <a:xfrm>
              <a:off x="6160845" y="1692592"/>
              <a:ext cx="4412512" cy="35452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708252" y="2073876"/>
                <a:ext cx="4827208" cy="759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52" y="2073876"/>
                <a:ext cx="4827208" cy="75988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1808043" y="2884412"/>
                <a:ext cx="1057084" cy="628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43" y="2884412"/>
                <a:ext cx="1057084" cy="62889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3375235" y="2910746"/>
                <a:ext cx="1063048" cy="629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35" y="2910746"/>
                <a:ext cx="1063048" cy="629211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>
              <a:xfrm>
                <a:off x="1057585" y="3570088"/>
                <a:ext cx="2804931" cy="718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85" y="3570088"/>
                <a:ext cx="2804931" cy="71846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1124049" y="4392843"/>
                <a:ext cx="4607095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49" y="4392843"/>
                <a:ext cx="4607095" cy="531171"/>
              </a:xfrm>
              <a:prstGeom prst="rect">
                <a:avLst/>
              </a:prstGeom>
              <a:blipFill rotWithShape="0">
                <a:blip r:embed="rId23"/>
                <a:stretch>
                  <a:fillRect t="-10345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036933" y="5077773"/>
                <a:ext cx="7934878" cy="1062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Sup>
                      <m:sSubSup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m:rPr>
                        <m:nor/>
                      </m:rPr>
                      <a:rPr lang="en-US" altLang="zh-CN" sz="2400" dirty="0"/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其中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为层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的神经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单元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个数，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以上的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整数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33" y="5077773"/>
                <a:ext cx="7934878" cy="1062278"/>
              </a:xfrm>
              <a:prstGeom prst="rect">
                <a:avLst/>
              </a:prstGeom>
              <a:blipFill rotWithShape="0">
                <a:blip r:embed="rId24"/>
                <a:stretch>
                  <a:fillRect l="-691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82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1" grpId="0"/>
      <p:bldP spid="112" grpId="0"/>
      <p:bldP spid="113" grpId="0"/>
      <p:bldP spid="114" grpId="0"/>
      <p:bldP spid="116" grpId="0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误差反传播算法总流程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87764" y="2199156"/>
            <a:ext cx="2851349" cy="2218868"/>
            <a:chOff x="2997643" y="1383076"/>
            <a:chExt cx="5689729" cy="4345973"/>
          </a:xfrm>
        </p:grpSpPr>
        <p:grpSp>
          <p:nvGrpSpPr>
            <p:cNvPr id="4" name="组合 3"/>
            <p:cNvGrpSpPr/>
            <p:nvPr/>
          </p:nvGrpSpPr>
          <p:grpSpPr>
            <a:xfrm>
              <a:off x="3094621" y="1383076"/>
              <a:ext cx="5592751" cy="4345973"/>
              <a:chOff x="1457207" y="1563830"/>
              <a:chExt cx="5592751" cy="434597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平行四边形 75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平行四边形 76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平行四边形 77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平行四边形 78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787368" y="1563830"/>
                <a:ext cx="3262590" cy="4345973"/>
                <a:chOff x="4554015" y="1360967"/>
                <a:chExt cx="3262590" cy="4345973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" name="直接箭头连接符 9"/>
              <p:cNvCxnSpPr>
                <a:stCxn id="56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6" idx="6"/>
                <a:endCxn id="70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6" idx="5"/>
                <a:endCxn id="69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62" idx="6"/>
                <a:endCxn id="68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62" idx="5"/>
                <a:endCxn id="70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62" idx="5"/>
                <a:endCxn id="69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57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57" idx="6"/>
                <a:endCxn id="70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57" idx="5"/>
                <a:endCxn id="69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3" idx="6"/>
                <a:endCxn id="68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63" idx="6"/>
                <a:endCxn id="70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3" idx="6"/>
                <a:endCxn id="69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8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58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58" idx="6"/>
                <a:endCxn id="69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64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64" idx="6"/>
                <a:endCxn id="70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64" idx="6"/>
                <a:endCxn id="69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59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59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59" idx="6"/>
                <a:endCxn id="69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5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65" idx="6"/>
                <a:endCxn id="69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0" idx="7"/>
                <a:endCxn id="68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60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60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66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66" idx="5"/>
                <a:endCxn id="69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61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1" idx="6"/>
                <a:endCxn id="70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1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67" idx="6"/>
                <a:endCxn id="68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67" idx="6"/>
                <a:endCxn id="70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67" idx="5"/>
                <a:endCxn id="69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8" idx="6"/>
                <a:endCxn id="71" idx="1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68" idx="5"/>
                <a:endCxn id="72" idx="1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6"/>
                <a:endCxn id="72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9" idx="6"/>
                <a:endCxn id="71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9" idx="5"/>
                <a:endCxn id="72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endCxn id="62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67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56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86303"/>
              </p:ext>
            </p:extLst>
          </p:nvPr>
        </p:nvGraphicFramePr>
        <p:xfrm>
          <a:off x="2400825" y="3159791"/>
          <a:ext cx="62484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" name="表格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345901"/>
              </p:ext>
            </p:extLst>
          </p:nvPr>
        </p:nvGraphicFramePr>
        <p:xfrm>
          <a:off x="2131388" y="3295252"/>
          <a:ext cx="62484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文本框 83"/>
          <p:cNvSpPr txBox="1"/>
          <p:nvPr/>
        </p:nvSpPr>
        <p:spPr>
          <a:xfrm>
            <a:off x="1816654" y="141789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读入图像数据</a:t>
            </a:r>
          </a:p>
        </p:txBody>
      </p:sp>
      <p:sp>
        <p:nvSpPr>
          <p:cNvPr id="92" name="矩形 91"/>
          <p:cNvSpPr/>
          <p:nvPr/>
        </p:nvSpPr>
        <p:spPr>
          <a:xfrm>
            <a:off x="6276959" y="2514252"/>
            <a:ext cx="480718" cy="163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平方误差</a:t>
            </a:r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93" name="直接箭头连接符 92"/>
          <p:cNvCxnSpPr/>
          <p:nvPr/>
        </p:nvCxnSpPr>
        <p:spPr>
          <a:xfrm flipV="1">
            <a:off x="5360213" y="3045127"/>
            <a:ext cx="924124" cy="23304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V="1">
            <a:off x="5343845" y="3469300"/>
            <a:ext cx="924124" cy="23304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3710435" y="1382694"/>
            <a:ext cx="2329809" cy="615553"/>
            <a:chOff x="4862579" y="1528998"/>
            <a:chExt cx="2329809" cy="615553"/>
          </a:xfrm>
        </p:grpSpPr>
        <p:sp>
          <p:nvSpPr>
            <p:cNvPr id="85" name="文本框 84"/>
            <p:cNvSpPr txBox="1"/>
            <p:nvPr/>
          </p:nvSpPr>
          <p:spPr>
            <a:xfrm>
              <a:off x="5161063" y="1528998"/>
              <a:ext cx="203132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</a:rPr>
                <a:t>设置初始值</a:t>
              </a:r>
              <a:endParaRPr lang="en-US" altLang="zh-CN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r>
                <a:rPr lang="zh-CN" altLang="en-US" sz="1600" dirty="0">
                  <a:solidFill>
                    <a:schemeClr val="accent4">
                      <a:lumMod val="50000"/>
                    </a:schemeClr>
                  </a:solidFill>
                </a:rPr>
                <a:t>权重，偏置及学习率</a:t>
              </a:r>
            </a:p>
          </p:txBody>
        </p:sp>
        <p:cxnSp>
          <p:nvCxnSpPr>
            <p:cNvPr id="98" name="直接箭头连接符 97"/>
            <p:cNvCxnSpPr/>
            <p:nvPr/>
          </p:nvCxnSpPr>
          <p:spPr>
            <a:xfrm>
              <a:off x="4862579" y="1748869"/>
              <a:ext cx="32042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/>
          <p:cNvGrpSpPr/>
          <p:nvPr/>
        </p:nvGrpSpPr>
        <p:grpSpPr>
          <a:xfrm>
            <a:off x="5653428" y="1445461"/>
            <a:ext cx="1864705" cy="369332"/>
            <a:chOff x="6805572" y="1591765"/>
            <a:chExt cx="1864705" cy="369332"/>
          </a:xfrm>
          <a:solidFill>
            <a:srgbClr val="FFC000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7102988" y="1591765"/>
                  <a:ext cx="1567289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 startAt="3"/>
                  </a:pPr>
                  <a:r>
                    <a:rPr lang="zh-CN" altLang="en-US" dirty="0"/>
                    <a:t>算出</a:t>
                  </a:r>
                  <a:r>
                    <a:rPr lang="en-US" altLang="zh-CN" dirty="0"/>
                    <a:t>z,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/>
                    <a:t>,C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988" y="1591765"/>
                  <a:ext cx="1567289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56" t="-13115" r="-2335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接箭头连接符 98"/>
            <p:cNvCxnSpPr/>
            <p:nvPr/>
          </p:nvCxnSpPr>
          <p:spPr>
            <a:xfrm>
              <a:off x="6805572" y="1748869"/>
              <a:ext cx="320420" cy="0"/>
            </a:xfrm>
            <a:prstGeom prst="straightConnector1">
              <a:avLst/>
            </a:prstGeom>
            <a:grpFill/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直接箭头连接符 100"/>
          <p:cNvCxnSpPr/>
          <p:nvPr/>
        </p:nvCxnSpPr>
        <p:spPr>
          <a:xfrm>
            <a:off x="6508850" y="1787231"/>
            <a:ext cx="3" cy="724170"/>
          </a:xfrm>
          <a:prstGeom prst="straightConnector1">
            <a:avLst/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21"/>
          <p:cNvGrpSpPr/>
          <p:nvPr/>
        </p:nvGrpSpPr>
        <p:grpSpPr>
          <a:xfrm>
            <a:off x="4883001" y="4145797"/>
            <a:ext cx="2971711" cy="923511"/>
            <a:chOff x="6046445" y="4465944"/>
            <a:chExt cx="2971711" cy="923511"/>
          </a:xfrm>
          <a:solidFill>
            <a:schemeClr val="accent3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6046445" y="5020123"/>
                  <a:ext cx="2971711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 startAt="4"/>
                  </a:pPr>
                  <a:r>
                    <a:rPr lang="zh-CN" altLang="en-US" dirty="0"/>
                    <a:t>用误差反向传播法计算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445" y="5020123"/>
                  <a:ext cx="297171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20" t="-14754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接箭头连接符 101"/>
            <p:cNvCxnSpPr/>
            <p:nvPr/>
          </p:nvCxnSpPr>
          <p:spPr>
            <a:xfrm>
              <a:off x="7672294" y="4465944"/>
              <a:ext cx="0" cy="593719"/>
            </a:xfrm>
            <a:prstGeom prst="straightConnector1">
              <a:avLst/>
            </a:prstGeom>
            <a:grpFill/>
            <a:ln w="3492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组合 122"/>
          <p:cNvGrpSpPr/>
          <p:nvPr/>
        </p:nvGrpSpPr>
        <p:grpSpPr>
          <a:xfrm>
            <a:off x="4847914" y="5028601"/>
            <a:ext cx="2402645" cy="717636"/>
            <a:chOff x="5399268" y="5449490"/>
            <a:chExt cx="2402645" cy="717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5399268" y="5797794"/>
                  <a:ext cx="2402645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 startAt="5"/>
                  </a:pPr>
                  <a:r>
                    <a:rPr lang="zh-CN" altLang="en-US" dirty="0"/>
                    <a:t>根据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zh-CN" altLang="en-US" dirty="0"/>
                    <a:t>计算</a:t>
                  </a:r>
                  <a:r>
                    <a:rPr lang="en-US" altLang="zh-CN" dirty="0"/>
                    <a:t>C</a:t>
                  </a:r>
                  <a:r>
                    <a:rPr lang="zh-CN" altLang="en-US" dirty="0"/>
                    <a:t>的偏导</a:t>
                  </a:r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68" y="5797794"/>
                  <a:ext cx="240264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15" t="-13115" r="-2284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直接箭头连接符 102"/>
            <p:cNvCxnSpPr/>
            <p:nvPr/>
          </p:nvCxnSpPr>
          <p:spPr>
            <a:xfrm>
              <a:off x="5633596" y="5449490"/>
              <a:ext cx="0" cy="348304"/>
            </a:xfrm>
            <a:prstGeom prst="straightConnector1">
              <a:avLst/>
            </a:prstGeom>
            <a:ln w="3492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/>
          <p:cNvGrpSpPr/>
          <p:nvPr/>
        </p:nvGrpSpPr>
        <p:grpSpPr>
          <a:xfrm>
            <a:off x="7258256" y="5376905"/>
            <a:ext cx="3100679" cy="369332"/>
            <a:chOff x="7734145" y="5785254"/>
            <a:chExt cx="3100679" cy="369332"/>
          </a:xfrm>
        </p:grpSpPr>
        <p:sp>
          <p:nvSpPr>
            <p:cNvPr id="89" name="文本框 88"/>
            <p:cNvSpPr txBox="1"/>
            <p:nvPr/>
          </p:nvSpPr>
          <p:spPr>
            <a:xfrm>
              <a:off x="8451286" y="5785254"/>
              <a:ext cx="2383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6"/>
              </a:pPr>
              <a:r>
                <a:rPr lang="zh-CN" altLang="en-US" dirty="0"/>
                <a:t>计算</a:t>
              </a:r>
              <a:r>
                <a:rPr lang="en-US" altLang="zh-CN" dirty="0"/>
                <a:t>C</a:t>
              </a:r>
              <a:r>
                <a:rPr lang="en-US" altLang="zh-CN" baseline="-25000" dirty="0"/>
                <a:t>T</a:t>
              </a:r>
              <a:r>
                <a:rPr lang="zh-CN" altLang="en-US" dirty="0"/>
                <a:t>和它的梯度</a:t>
              </a:r>
            </a:p>
          </p:txBody>
        </p:sp>
        <p:cxnSp>
          <p:nvCxnSpPr>
            <p:cNvPr id="105" name="直接箭头连接符 104"/>
            <p:cNvCxnSpPr/>
            <p:nvPr/>
          </p:nvCxnSpPr>
          <p:spPr>
            <a:xfrm>
              <a:off x="7734145" y="5969920"/>
              <a:ext cx="79029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7307777" y="3696243"/>
            <a:ext cx="2225586" cy="1714814"/>
            <a:chOff x="8451286" y="4082980"/>
            <a:chExt cx="2225586" cy="171481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0" name="文本框 89"/>
            <p:cNvSpPr txBox="1"/>
            <p:nvPr/>
          </p:nvSpPr>
          <p:spPr>
            <a:xfrm>
              <a:off x="8451286" y="4082980"/>
              <a:ext cx="222558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7"/>
              </a:pPr>
              <a:r>
                <a:rPr lang="zh-CN" altLang="en-US" dirty="0"/>
                <a:t>利用梯度下降法更新权重和偏置</a:t>
              </a:r>
            </a:p>
          </p:txBody>
        </p:sp>
        <p:cxnSp>
          <p:nvCxnSpPr>
            <p:cNvPr id="107" name="直接箭头连接符 106"/>
            <p:cNvCxnSpPr/>
            <p:nvPr/>
          </p:nvCxnSpPr>
          <p:spPr>
            <a:xfrm>
              <a:off x="9227710" y="4777703"/>
              <a:ext cx="0" cy="1020091"/>
            </a:xfrm>
            <a:prstGeom prst="straightConnector1">
              <a:avLst/>
            </a:prstGeom>
            <a:grpFill/>
            <a:ln w="34925">
              <a:solidFill>
                <a:srgbClr val="00206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>
            <a:off x="7518133" y="1602565"/>
            <a:ext cx="2343939" cy="2128267"/>
            <a:chOff x="8670277" y="1748869"/>
            <a:chExt cx="2343939" cy="2384431"/>
          </a:xfrm>
        </p:grpSpPr>
        <p:cxnSp>
          <p:nvCxnSpPr>
            <p:cNvPr id="109" name="直接箭头连接符 108"/>
            <p:cNvCxnSpPr/>
            <p:nvPr/>
          </p:nvCxnSpPr>
          <p:spPr>
            <a:xfrm>
              <a:off x="9180576" y="1748869"/>
              <a:ext cx="41855" cy="2384431"/>
            </a:xfrm>
            <a:prstGeom prst="straightConnector1">
              <a:avLst/>
            </a:prstGeom>
            <a:ln w="34925">
              <a:solidFill>
                <a:srgbClr val="00206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9180575" y="2017754"/>
              <a:ext cx="1833641" cy="1034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8"/>
              </a:pPr>
              <a:r>
                <a:rPr lang="zh-CN" altLang="en-US" dirty="0"/>
                <a:t>返回到③</a:t>
              </a:r>
              <a:r>
                <a:rPr lang="en-US" altLang="zh-CN" dirty="0"/>
                <a:t>,</a:t>
              </a:r>
              <a:r>
                <a:rPr lang="zh-CN" altLang="en-US" b="1" dirty="0">
                  <a:solidFill>
                    <a:srgbClr val="002060"/>
                  </a:solidFill>
                </a:rPr>
                <a:t>如果</a:t>
              </a:r>
              <a:r>
                <a:rPr lang="en-US" altLang="zh-CN" b="1" dirty="0">
                  <a:solidFill>
                    <a:srgbClr val="002060"/>
                  </a:solidFill>
                </a:rPr>
                <a:t>C</a:t>
              </a:r>
              <a:r>
                <a:rPr lang="en-US" altLang="zh-CN" b="1" baseline="-25000" dirty="0">
                  <a:solidFill>
                    <a:srgbClr val="002060"/>
                  </a:solidFill>
                </a:rPr>
                <a:t>T</a:t>
              </a:r>
              <a:r>
                <a:rPr lang="zh-CN" altLang="en-US" b="1" dirty="0">
                  <a:solidFill>
                    <a:srgbClr val="002060"/>
                  </a:solidFill>
                </a:rPr>
                <a:t>充分小</a:t>
              </a:r>
              <a:r>
                <a:rPr lang="en-US" altLang="zh-CN" b="1" dirty="0">
                  <a:solidFill>
                    <a:srgbClr val="002060"/>
                  </a:solidFill>
                </a:rPr>
                <a:t>,</a:t>
              </a:r>
              <a:r>
                <a:rPr lang="zh-CN" altLang="en-US" b="1" dirty="0">
                  <a:solidFill>
                    <a:srgbClr val="002060"/>
                  </a:solidFill>
                </a:rPr>
                <a:t>则迭代结束</a:t>
              </a:r>
            </a:p>
          </p:txBody>
        </p:sp>
        <p:cxnSp>
          <p:nvCxnSpPr>
            <p:cNvPr id="115" name="直接箭头连接符 114"/>
            <p:cNvCxnSpPr/>
            <p:nvPr/>
          </p:nvCxnSpPr>
          <p:spPr>
            <a:xfrm flipV="1">
              <a:off x="8670277" y="1748870"/>
              <a:ext cx="510299" cy="1021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右箭头 116"/>
          <p:cNvSpPr/>
          <p:nvPr/>
        </p:nvSpPr>
        <p:spPr>
          <a:xfrm>
            <a:off x="3334229" y="3330068"/>
            <a:ext cx="283285" cy="24678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箭头连接符 118"/>
          <p:cNvCxnSpPr/>
          <p:nvPr/>
        </p:nvCxnSpPr>
        <p:spPr>
          <a:xfrm>
            <a:off x="3382824" y="1814793"/>
            <a:ext cx="0" cy="13808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5950844" y="1075637"/>
                <a:ext cx="4247253" cy="39113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844" y="1075637"/>
                <a:ext cx="4247253" cy="391133"/>
              </a:xfrm>
              <a:prstGeom prst="rect">
                <a:avLst/>
              </a:prstGeom>
              <a:blipFill rotWithShape="0">
                <a:blip r:embed="rId6"/>
                <a:stretch>
                  <a:fillRect l="-1865" t="-4615" r="-1722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组合 103"/>
          <p:cNvGrpSpPr/>
          <p:nvPr/>
        </p:nvGrpSpPr>
        <p:grpSpPr>
          <a:xfrm>
            <a:off x="877546" y="4687356"/>
            <a:ext cx="4020712" cy="1243200"/>
            <a:chOff x="877546" y="4687356"/>
            <a:chExt cx="4020712" cy="1243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/>
                <p:cNvSpPr txBox="1"/>
                <p:nvPr/>
              </p:nvSpPr>
              <p:spPr>
                <a:xfrm>
                  <a:off x="877546" y="4687356"/>
                  <a:ext cx="4020712" cy="61343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6" name="文本框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46" y="4687356"/>
                  <a:ext cx="4020712" cy="61343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/>
                <p:cNvSpPr/>
                <p:nvPr/>
              </p:nvSpPr>
              <p:spPr>
                <a:xfrm>
                  <a:off x="879978" y="5293009"/>
                  <a:ext cx="4014066" cy="63754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lang="en-US" altLang="zh-CN" sz="1600" dirty="0"/>
                    <a:t>+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1600" dirty="0"/>
                        <m:t>+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6" name="矩形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978" y="5293009"/>
                  <a:ext cx="4014066" cy="63754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8107713" y="2910877"/>
                <a:ext cx="4049276" cy="7792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（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…,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1600" baseline="-25000" dirty="0"/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713" y="2910877"/>
                <a:ext cx="4049276" cy="779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146602" y="4299276"/>
                <a:ext cx="3873721" cy="59298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602" y="4299276"/>
                <a:ext cx="3873721" cy="592983"/>
              </a:xfrm>
              <a:prstGeom prst="rect">
                <a:avLst/>
              </a:prstGeom>
              <a:blipFill rotWithShape="0">
                <a:blip r:embed="rId10"/>
                <a:stretch>
                  <a:fillRect l="-157" t="-60204" r="-4874" b="-95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组合 96"/>
          <p:cNvGrpSpPr/>
          <p:nvPr/>
        </p:nvGrpSpPr>
        <p:grpSpPr>
          <a:xfrm>
            <a:off x="4894044" y="5705660"/>
            <a:ext cx="2874681" cy="540012"/>
            <a:chOff x="3519512" y="6118973"/>
            <a:chExt cx="2874681" cy="540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/>
                <p:cNvSpPr/>
                <p:nvPr/>
              </p:nvSpPr>
              <p:spPr>
                <a:xfrm>
                  <a:off x="3519512" y="6118973"/>
                  <a:ext cx="2874680" cy="53476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altLang="zh-CN" sz="1600" dirty="0">
                      <a:solidFill>
                        <a:srgbClr val="002060"/>
                      </a:solidFill>
                    </a:rPr>
                    <a:t>=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endParaRPr lang="zh-CN" altLang="en-US" sz="1600" baseline="-25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矩形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512" y="6118973"/>
                  <a:ext cx="2874680" cy="53476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矩形 128"/>
                <p:cNvSpPr/>
                <p:nvPr/>
              </p:nvSpPr>
              <p:spPr>
                <a:xfrm>
                  <a:off x="5280483" y="6124223"/>
                  <a:ext cx="1113710" cy="53476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altLang="zh-CN" sz="1600" dirty="0">
                      <a:solidFill>
                        <a:srgbClr val="002060"/>
                      </a:solidFill>
                    </a:rPr>
                    <a:t>=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a14:m>
                  <a:endParaRPr lang="zh-CN" altLang="en-US" sz="1600" baseline="-25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矩形 1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0483" y="6124223"/>
                  <a:ext cx="1113710" cy="5347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0" name="文本框 129"/>
          <p:cNvSpPr txBox="1"/>
          <p:nvPr/>
        </p:nvSpPr>
        <p:spPr>
          <a:xfrm>
            <a:off x="4162437" y="113329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hlinkClick r:id="rId13" action="ppaction://hlinksldjump"/>
              </a:rPr>
              <a:t>正态分布</a:t>
            </a: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</a:rPr>
              <a:t>随机数</a:t>
            </a:r>
          </a:p>
        </p:txBody>
      </p:sp>
    </p:spTree>
    <p:extLst>
      <p:ext uri="{BB962C8B-B14F-4D97-AF65-F5344CB8AC3E}">
        <p14:creationId xmlns:p14="http://schemas.microsoft.com/office/powerpoint/2010/main" val="365709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13" grpId="0" animBg="1"/>
      <p:bldP spid="118" grpId="0" animBg="1"/>
      <p:bldP spid="127" grpId="0" animBg="1"/>
      <p:bldP spid="1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梯度消失问题：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激活函数使用</a:t>
            </a:r>
            <a:r>
              <a:rPr lang="en-US" altLang="zh-CN" sz="2000" dirty="0"/>
              <a:t>Sigmoid </a:t>
            </a:r>
            <a:r>
              <a:rPr lang="zh-CN" altLang="en-US" sz="2000" dirty="0"/>
              <a:t>函数的时候，如果</a:t>
            </a:r>
            <a:r>
              <a:rPr lang="en-US" altLang="zh-CN" sz="2000" dirty="0"/>
              <a:t>x </a:t>
            </a:r>
            <a:r>
              <a:rPr lang="zh-CN" altLang="en-US" sz="2000" dirty="0"/>
              <a:t>趋向正负无穷的时候，会出现偏导数为零的情况。由于权重调整值趋近于</a:t>
            </a:r>
            <a:r>
              <a:rPr lang="en-US" altLang="zh-CN" sz="2000" dirty="0"/>
              <a:t>0</a:t>
            </a:r>
            <a:r>
              <a:rPr lang="zh-CN" altLang="en-US" sz="2000" dirty="0"/>
              <a:t>，所以无法调整连接权重，权重所在的单元也就不再起作用。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误差反向传播算法中的梯度消失导致无法调整连接权重的问题，对于这个问题，需要在训练的过程中合理地调整学习率</a:t>
            </a:r>
            <a:r>
              <a:rPr lang="en-US" altLang="zh-CN" sz="2000" dirty="0"/>
              <a:t>η</a:t>
            </a:r>
            <a:r>
              <a:rPr lang="zh-CN" altLang="en-US" sz="2000" dirty="0"/>
              <a:t>，以防止梯度消失。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743201" y="3447710"/>
            <a:ext cx="6956612" cy="2541249"/>
            <a:chOff x="2770094" y="2913529"/>
            <a:chExt cx="6956612" cy="2541249"/>
          </a:xfrm>
        </p:grpSpPr>
        <p:pic>
          <p:nvPicPr>
            <p:cNvPr id="1026" name="Picture 2" descr="https://img-blog.csdn.net/20180914041742689?watermark/2/text/aHR0cHM6Ly9ibG9nLmNzZG4ubmV0L1ZpYXRvclN1bg==/font/5a6L5L2T/fontsize/400/fill/I0JBQkFCMA==/dissolve/7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" t="6836" r="888" b="13172"/>
            <a:stretch/>
          </p:blipFill>
          <p:spPr bwMode="auto">
            <a:xfrm>
              <a:off x="2770094" y="2913529"/>
              <a:ext cx="6956612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3160052" y="5030252"/>
              <a:ext cx="1984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/>
                <a:t> </a:t>
              </a:r>
              <a:r>
                <a:rPr lang="en-US" altLang="zh-CN" sz="1600" dirty="0"/>
                <a:t>(a)Sigmoid </a:t>
              </a:r>
              <a:r>
                <a:rPr lang="zh-CN" altLang="en-US" sz="1600" dirty="0"/>
                <a:t>函数图像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148935" y="5116224"/>
              <a:ext cx="22637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(b)</a:t>
              </a:r>
              <a:r>
                <a:rPr lang="zh-CN" altLang="en-US" sz="1600" dirty="0"/>
                <a:t>相应的导函数的图像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9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21536" y="4276003"/>
            <a:ext cx="86837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外部刺激通过神经末梢，转化为电信号，转导到神经细胞（又叫神经元）。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无数神经元构成神经中枢。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神经中枢综合各种信号，做出判断。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人体根据神经中枢的指令，对外部刺激做出反应。</a:t>
            </a:r>
            <a:endParaRPr lang="zh-CN" altLang="en-US" sz="2000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pic1.zhimg.com/80/v2-09df578705d8ddbe4e8ba65abea32380_720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2"/>
          <a:stretch/>
        </p:blipFill>
        <p:spPr bwMode="auto">
          <a:xfrm>
            <a:off x="2898775" y="718457"/>
            <a:ext cx="5743575" cy="35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79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862181"/>
            <a:ext cx="10515600" cy="5458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正态分布（高斯分布）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正态分布曲线反映了随机变量的分布规律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一维正态分布：若随机变量</a:t>
            </a:r>
            <a:r>
              <a:rPr lang="en-US" altLang="zh-CN" sz="2000" dirty="0"/>
              <a:t>X</a:t>
            </a:r>
            <a:r>
              <a:rPr lang="zh-CN" altLang="en-US" sz="2000" dirty="0"/>
              <a:t>服从一个位置参数为</a:t>
            </a:r>
            <a:r>
              <a:rPr lang="en-US" altLang="zh-CN" sz="2000" dirty="0"/>
              <a:t>μ</a:t>
            </a:r>
            <a:r>
              <a:rPr lang="zh-CN" altLang="en-US" sz="2000" dirty="0"/>
              <a:t>，尺度参数为</a:t>
            </a:r>
            <a:r>
              <a:rPr lang="en-US" altLang="zh-CN" sz="2000" dirty="0"/>
              <a:t>σ</a:t>
            </a:r>
            <a:r>
              <a:rPr lang="zh-CN" altLang="en-US" sz="2000" dirty="0"/>
              <a:t>的概率分布，其概率密度函数为：</a:t>
            </a:r>
          </a:p>
        </p:txBody>
      </p:sp>
      <p:pic>
        <p:nvPicPr>
          <p:cNvPr id="1030" name="Picture 6" descr="https://bkimg.cdn.bcebos.com/pic/8d5494eef01f3a296457a23a9225bc315d607ca2?x-bce-process=image/watermark,g_7,image_d2F0ZXIvYmFpa2U4MA==,xp_5,yp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63" y="3240544"/>
            <a:ext cx="40671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159876" y="4645482"/>
            <a:ext cx="32060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317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12" descr="https://bkimg.cdn.bcebos.com/formula/9f7d1d2e6f98698b18cf0939756901ac.svg"/>
          <p:cNvSpPr>
            <a:spLocks noChangeAspect="1" noChangeArrowheads="1"/>
          </p:cNvSpPr>
          <p:nvPr/>
        </p:nvSpPr>
        <p:spPr bwMode="auto">
          <a:xfrm>
            <a:off x="352425" y="8621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3" descr="https://bkimg.cdn.bcebos.com/formula/b7f43d75b3354a3bb6dccf21c32bdeff.svg"/>
          <p:cNvSpPr>
            <a:spLocks noChangeAspect="1" noChangeArrowheads="1"/>
          </p:cNvSpPr>
          <p:nvPr/>
        </p:nvSpPr>
        <p:spPr bwMode="auto">
          <a:xfrm>
            <a:off x="352425" y="1303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14" descr="https://bkimg.cdn.bcebos.com/formula/29ecac7d98ef7b8b7d4399a961ff7b42.svg"/>
          <p:cNvSpPr>
            <a:spLocks noChangeAspect="1" noChangeArrowheads="1"/>
          </p:cNvSpPr>
          <p:nvPr/>
        </p:nvSpPr>
        <p:spPr bwMode="auto">
          <a:xfrm>
            <a:off x="352425" y="17448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67" y="3556799"/>
            <a:ext cx="3056129" cy="676714"/>
          </a:xfrm>
          <a:prstGeom prst="rect">
            <a:avLst/>
          </a:prstGeom>
        </p:spPr>
      </p:pic>
      <p:pic>
        <p:nvPicPr>
          <p:cNvPr id="1040" name="Picture 16" descr="https://timgsa.baidu.com/timg?image&amp;quality=80&amp;size=b9999_10000&amp;sec=1590134543989&amp;di=7e3fa7e7491b6dea40c996d9bd68e40f&amp;imgtype=0&amp;src=http%3A%2F%2Fku.90sjimg.com%2Felement_origin_min_pic%2F16%2F12%2F27%2Ffae736a7f01aced4548168b6caed42ab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39" y="5638799"/>
            <a:ext cx="681887" cy="6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95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89DF44-8016-4759-82CA-51DCC660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8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90CDC07B-97DA-4E8A-B9D7-C71F2781C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35844" name="Object 1">
            <a:extLst>
              <a:ext uri="{FF2B5EF4-FFF2-40B4-BE49-F238E27FC236}">
                <a16:creationId xmlns:a16="http://schemas.microsoft.com/office/drawing/2014/main" id="{759AAECB-8667-4F50-85CA-BB33CE49DBE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58871" y="971583"/>
          <a:ext cx="8307387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4" imgW="6145393" imgH="1812867" progId="Visio.Drawing.11">
                  <p:embed/>
                </p:oleObj>
              </mc:Choice>
              <mc:Fallback>
                <p:oleObj name="Visio" r:id="rId4" imgW="6145393" imgH="1812867" progId="Visio.Drawing.11">
                  <p:embed/>
                  <p:pic>
                    <p:nvPicPr>
                      <p:cNvPr id="35844" name="Object 1">
                        <a:extLst>
                          <a:ext uri="{FF2B5EF4-FFF2-40B4-BE49-F238E27FC236}">
                            <a16:creationId xmlns:a16="http://schemas.microsoft.com/office/drawing/2014/main" id="{759AAECB-8667-4F50-85CA-BB33CE49DB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871" y="971583"/>
                        <a:ext cx="8307387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TextBox 5">
            <a:extLst>
              <a:ext uri="{FF2B5EF4-FFF2-40B4-BE49-F238E27FC236}">
                <a16:creationId xmlns:a16="http://schemas.microsoft.com/office/drawing/2014/main" id="{AD298B8F-39A3-4538-9E17-AE3B6FE79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41" y="3511068"/>
            <a:ext cx="11847445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dirty="0">
                <a:latin typeface="Arial" panose="020B0604020202020204" pitchFamily="34" charset="0"/>
              </a:rPr>
              <a:t>卷积层由几个特征图（</a:t>
            </a:r>
            <a:r>
              <a:rPr lang="en-US" altLang="zh-CN" dirty="0">
                <a:latin typeface="Arial" panose="020B0604020202020204" pitchFamily="34" charset="0"/>
              </a:rPr>
              <a:t>feature maps</a:t>
            </a:r>
            <a:r>
              <a:rPr lang="zh-CN" altLang="zh-CN" dirty="0">
                <a:latin typeface="Arial" panose="020B0604020202020204" pitchFamily="34" charset="0"/>
              </a:rPr>
              <a:t>）组成。</a:t>
            </a:r>
            <a:r>
              <a:rPr lang="zh-CN" altLang="zh-CN" dirty="0">
                <a:solidFill>
                  <a:srgbClr val="FF0000"/>
                </a:solidFill>
                <a:latin typeface="Arial" panose="020B0604020202020204" pitchFamily="34" charset="0"/>
              </a:rPr>
              <a:t>一个特征图的每个神经元与它前一层的临近神经元相连</a:t>
            </a:r>
            <a:r>
              <a:rPr lang="zh-CN" altLang="zh-CN" dirty="0">
                <a:latin typeface="Arial" panose="020B0604020202020204" pitchFamily="34" charset="0"/>
              </a:rPr>
              <a:t>，这样的一个邻近区域叫做该神经元在前一层的局部感知野。为了计算一个新的特征图，输入特征图首先与一个学习好的卷积核（也被称为滤波器、特征检测器）做卷积，然后将结果传递给一个非线性激活函数。通过应用不同的卷积核得到新的特征图。注意到，生成一个特征图的核是相同的。（也就是权值共享）这样的一个权值共享模式有几个优点，如可以减少模型的复杂度，使网络更易训练等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AA352716-ED25-43A5-B7F8-0D01FFD8262B}"/>
              </a:ext>
            </a:extLst>
          </p:cNvPr>
          <p:cNvSpPr txBox="1">
            <a:spLocks/>
          </p:cNvSpPr>
          <p:nvPr/>
        </p:nvSpPr>
        <p:spPr>
          <a:xfrm>
            <a:off x="123066" y="133349"/>
            <a:ext cx="8805862" cy="83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C00000"/>
                </a:solidFill>
              </a:rPr>
              <a:t>卷积神经网络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AC158-638A-4A05-AECA-C6771139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61" y="11664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Pooling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2050" name="Picture 2" descr="\">
            <a:extLst>
              <a:ext uri="{FF2B5EF4-FFF2-40B4-BE49-F238E27FC236}">
                <a16:creationId xmlns:a16="http://schemas.microsoft.com/office/drawing/2014/main" id="{14C9610D-F415-4D78-85FA-8CE5D5B1E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98" y="1352550"/>
            <a:ext cx="59531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A4907C45-0063-4D05-9AC2-D00B0D0CABFB}"/>
              </a:ext>
            </a:extLst>
          </p:cNvPr>
          <p:cNvSpPr/>
          <p:nvPr/>
        </p:nvSpPr>
        <p:spPr>
          <a:xfrm rot="1507854">
            <a:off x="4333398" y="3659097"/>
            <a:ext cx="2699448" cy="1642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Max-pooling</a:t>
            </a:r>
            <a:endParaRPr lang="zh-CN" altLang="en-US" sz="2800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83EB9FD-D070-4AEE-8EB3-E97C3FB6CD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34469" y="4480134"/>
          <a:ext cx="1739348" cy="1316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674">
                  <a:extLst>
                    <a:ext uri="{9D8B030D-6E8A-4147-A177-3AD203B41FA5}">
                      <a16:colId xmlns:a16="http://schemas.microsoft.com/office/drawing/2014/main" val="1689237970"/>
                    </a:ext>
                  </a:extLst>
                </a:gridCol>
                <a:gridCol w="869674">
                  <a:extLst>
                    <a:ext uri="{9D8B030D-6E8A-4147-A177-3AD203B41FA5}">
                      <a16:colId xmlns:a16="http://schemas.microsoft.com/office/drawing/2014/main" val="3634883167"/>
                    </a:ext>
                  </a:extLst>
                </a:gridCol>
              </a:tblGrid>
              <a:tr h="65826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064973"/>
                  </a:ext>
                </a:extLst>
              </a:tr>
              <a:tr h="65826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537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405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内容占位符 1">
            <a:extLst>
              <a:ext uri="{FF2B5EF4-FFF2-40B4-BE49-F238E27FC236}">
                <a16:creationId xmlns:a16="http://schemas.microsoft.com/office/drawing/2014/main" id="{9C48583F-706C-417E-B77B-5DBC765A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r>
              <a:rPr lang="zh-CN" altLang="zh-CN">
                <a:solidFill>
                  <a:srgbClr val="FF0000"/>
                </a:solidFill>
              </a:rPr>
              <a:t>全连接层（</a:t>
            </a:r>
            <a:r>
              <a:rPr lang="en-US" altLang="zh-CN">
                <a:solidFill>
                  <a:srgbClr val="FF0000"/>
                </a:solidFill>
              </a:rPr>
              <a:t>Fully-connected layers</a:t>
            </a:r>
            <a:r>
              <a:rPr lang="zh-CN" altLang="zh-CN">
                <a:solidFill>
                  <a:srgbClr val="FF0000"/>
                </a:solidFill>
              </a:rPr>
              <a:t>）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9940" name="图片 3">
            <a:extLst>
              <a:ext uri="{FF2B5EF4-FFF2-40B4-BE49-F238E27FC236}">
                <a16:creationId xmlns:a16="http://schemas.microsoft.com/office/drawing/2014/main" id="{8FCF6208-50A5-4273-BD3A-5F0D28ED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989138"/>
            <a:ext cx="446405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4">
            <a:extLst>
              <a:ext uri="{FF2B5EF4-FFF2-40B4-BE49-F238E27FC236}">
                <a16:creationId xmlns:a16="http://schemas.microsoft.com/office/drawing/2014/main" id="{177F6048-EC27-4155-BCDB-5AED95607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4508500"/>
            <a:ext cx="6985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200">
                <a:solidFill>
                  <a:srgbClr val="FF0000"/>
                </a:solidFill>
                <a:latin typeface="Arial" panose="020B0604020202020204" pitchFamily="34" charset="0"/>
              </a:rPr>
              <a:t>与</a:t>
            </a:r>
            <a:r>
              <a:rPr lang="zh-CN" altLang="zh-CN" sz="3200">
                <a:solidFill>
                  <a:srgbClr val="FF0000"/>
                </a:solidFill>
                <a:latin typeface="Arial" panose="020B0604020202020204" pitchFamily="34" charset="0"/>
              </a:rPr>
              <a:t>标准神经网络各层之间的连接相同</a:t>
            </a:r>
            <a:endParaRPr lang="zh-CN" altLang="en-US" sz="32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0C73C016-37C9-4600-9E00-C0A037EA1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6" y="133349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1">
            <a:extLst>
              <a:ext uri="{FF2B5EF4-FFF2-40B4-BE49-F238E27FC236}">
                <a16:creationId xmlns:a16="http://schemas.microsoft.com/office/drawing/2014/main" id="{2989247B-11B1-4BF0-ABCF-E3859E00C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458" y="1077292"/>
            <a:ext cx="8785225" cy="5030788"/>
          </a:xfrm>
        </p:spPr>
        <p:txBody>
          <a:bodyPr/>
          <a:lstStyle/>
          <a:p>
            <a:r>
              <a:rPr lang="zh-CN" altLang="en-US" dirty="0"/>
              <a:t>卷积：</a:t>
            </a:r>
          </a:p>
        </p:txBody>
      </p:sp>
      <p:pic>
        <p:nvPicPr>
          <p:cNvPr id="9220" name="图片 3">
            <a:extLst>
              <a:ext uri="{FF2B5EF4-FFF2-40B4-BE49-F238E27FC236}">
                <a16:creationId xmlns:a16="http://schemas.microsoft.com/office/drawing/2014/main" id="{31D54208-50E5-4FCC-A684-1CC1DE6C5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011363"/>
            <a:ext cx="5545137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D3DCD98D-53CC-4FF2-8C09-473C6AB3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6" y="133349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1" descr="C:\Users\tpzhang\AppData\Roaming\Tencent\Users\8824657\QQ\WinTemp\RichOle\[EJ5EC$8X]ZY~H4@G~38REC.png">
            <a:extLst>
              <a:ext uri="{FF2B5EF4-FFF2-40B4-BE49-F238E27FC236}">
                <a16:creationId xmlns:a16="http://schemas.microsoft.com/office/drawing/2014/main" id="{36A064C1-8831-4546-9EB9-C9184E119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557339"/>
            <a:ext cx="77216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5">
            <a:extLst>
              <a:ext uri="{FF2B5EF4-FFF2-40B4-BE49-F238E27FC236}">
                <a16:creationId xmlns:a16="http://schemas.microsoft.com/office/drawing/2014/main" id="{D90C8F5D-1384-4360-88F8-19C3F892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4797426"/>
            <a:ext cx="2736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>
                <a:latin typeface="Arial" panose="020B0604020202020204" pitchFamily="34" charset="0"/>
              </a:rPr>
              <a:t>全连接</a:t>
            </a:r>
          </a:p>
        </p:txBody>
      </p:sp>
      <p:sp>
        <p:nvSpPr>
          <p:cNvPr id="37893" name="TextBox 6">
            <a:extLst>
              <a:ext uri="{FF2B5EF4-FFF2-40B4-BE49-F238E27FC236}">
                <a16:creationId xmlns:a16="http://schemas.microsoft.com/office/drawing/2014/main" id="{E69F33CD-8AB5-4526-B9F0-52D27519B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1" y="4797426"/>
            <a:ext cx="2232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>
                <a:latin typeface="Arial" panose="020B0604020202020204" pitchFamily="34" charset="0"/>
              </a:rPr>
              <a:t>局部连接</a:t>
            </a: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31FE8F08-5022-4D9B-959A-397B9EFA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6" y="133349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>
            <a:extLst>
              <a:ext uri="{FF2B5EF4-FFF2-40B4-BE49-F238E27FC236}">
                <a16:creationId xmlns:a16="http://schemas.microsoft.com/office/drawing/2014/main" id="{545E2662-F5EF-4DEE-ABF1-8D7B2EC0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6" y="133349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11267" name="内容占位符 9">
            <a:extLst>
              <a:ext uri="{FF2B5EF4-FFF2-40B4-BE49-F238E27FC236}">
                <a16:creationId xmlns:a16="http://schemas.microsoft.com/office/drawing/2014/main" id="{C355CD8C-4098-4F6E-8EE0-2BFA90C885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7851" y="1773238"/>
            <a:ext cx="7667625" cy="4114800"/>
          </a:xfrm>
        </p:spPr>
      </p:pic>
      <p:sp>
        <p:nvSpPr>
          <p:cNvPr id="11268" name="文本框 10">
            <a:extLst>
              <a:ext uri="{FF2B5EF4-FFF2-40B4-BE49-F238E27FC236}">
                <a16:creationId xmlns:a16="http://schemas.microsoft.com/office/drawing/2014/main" id="{9BA1CB90-78DF-4B6D-960F-C8790007B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4" y="1087439"/>
            <a:ext cx="282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</a:rPr>
              <a:t>Feature Map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内容占位符 4">
            <a:extLst>
              <a:ext uri="{FF2B5EF4-FFF2-40B4-BE49-F238E27FC236}">
                <a16:creationId xmlns:a16="http://schemas.microsoft.com/office/drawing/2014/main" id="{8522E548-8C1F-4A16-82F1-FA93E09635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7851" y="1916114"/>
            <a:ext cx="7629525" cy="4105275"/>
          </a:xfrm>
        </p:spPr>
      </p:pic>
      <p:sp>
        <p:nvSpPr>
          <p:cNvPr id="12291" name="标题 2">
            <a:extLst>
              <a:ext uri="{FF2B5EF4-FFF2-40B4-BE49-F238E27FC236}">
                <a16:creationId xmlns:a16="http://schemas.microsoft.com/office/drawing/2014/main" id="{4B4ED056-DEAF-4471-BEA9-2FF2E99A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84" y="0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12292" name="文本框 5">
            <a:extLst>
              <a:ext uri="{FF2B5EF4-FFF2-40B4-BE49-F238E27FC236}">
                <a16:creationId xmlns:a16="http://schemas.microsoft.com/office/drawing/2014/main" id="{30559B0D-C91D-4411-9483-9C4381EEE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125538"/>
            <a:ext cx="216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Feature Map</a:t>
            </a:r>
            <a:r>
              <a:rPr lang="zh-CN" altLang="en-US" b="1">
                <a:solidFill>
                  <a:srgbClr val="FF0000"/>
                </a:solidFill>
              </a:rPr>
              <a:t>：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1">
            <a:extLst>
              <a:ext uri="{FF2B5EF4-FFF2-40B4-BE49-F238E27FC236}">
                <a16:creationId xmlns:a16="http://schemas.microsoft.com/office/drawing/2014/main" id="{CD40BDC2-80F5-4229-980C-FCB6DAA7F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Feature Map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endParaRPr lang="zh-CN" altLang="en-US"/>
          </a:p>
        </p:txBody>
      </p:sp>
      <p:sp>
        <p:nvSpPr>
          <p:cNvPr id="13315" name="标题 2">
            <a:extLst>
              <a:ext uri="{FF2B5EF4-FFF2-40B4-BE49-F238E27FC236}">
                <a16:creationId xmlns:a16="http://schemas.microsoft.com/office/drawing/2014/main" id="{791FC686-F264-4C11-A311-1567BCC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650"/>
            <a:ext cx="8805862" cy="836613"/>
          </a:xfrm>
        </p:spPr>
        <p:txBody>
          <a:bodyPr/>
          <a:lstStyle/>
          <a:p>
            <a:r>
              <a:rPr lang="zh-CN" altLang="en-US" b="1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13316" name="图片 4">
            <a:extLst>
              <a:ext uri="{FF2B5EF4-FFF2-40B4-BE49-F238E27FC236}">
                <a16:creationId xmlns:a16="http://schemas.microsoft.com/office/drawing/2014/main" id="{7B406056-29CD-4E11-99A5-BB7CE327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844676"/>
            <a:ext cx="7561263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神经元：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735686" y="1153949"/>
            <a:ext cx="3889438" cy="1314451"/>
            <a:chOff x="6970713" y="1820398"/>
            <a:chExt cx="3889438" cy="1314451"/>
          </a:xfrm>
        </p:grpSpPr>
        <p:pic>
          <p:nvPicPr>
            <p:cNvPr id="1028" name="Picture 4" descr="http://www.ruanyifeng.com/blogimg/asset/2017/bg20170712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151" y="1820398"/>
              <a:ext cx="2667000" cy="131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箭头 3"/>
            <p:cNvSpPr/>
            <p:nvPr/>
          </p:nvSpPr>
          <p:spPr>
            <a:xfrm>
              <a:off x="6970713" y="2366622"/>
              <a:ext cx="792480" cy="4222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72" y="1075148"/>
            <a:ext cx="4248252" cy="23725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41372" y="3568279"/>
            <a:ext cx="868375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从其它多个神经元传递过来的信号，若它们之和不超过某个阈值（</a:t>
            </a:r>
            <a:r>
              <a:rPr lang="en-US" altLang="zh-CN" sz="2000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），则神经元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不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做任何反应。</a:t>
            </a:r>
            <a:endParaRPr lang="en-US" altLang="zh-CN" sz="2000" dirty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从其它多个神经元传递过来的信号，它们之和超过某个阈值（</a:t>
            </a:r>
            <a:r>
              <a:rPr lang="en-US" altLang="zh-CN" sz="2000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），则神经元做出反应（点火），向另外神经元传递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固定强度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信号（</a:t>
            </a:r>
            <a:r>
              <a:rPr lang="en-US" altLang="zh-CN" sz="2000" dirty="0">
                <a:solidFill>
                  <a:srgbClr val="111111"/>
                </a:solidFill>
                <a:latin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或</a:t>
            </a:r>
            <a:r>
              <a:rPr lang="en-US" altLang="zh-CN" sz="2000" dirty="0">
                <a:solidFill>
                  <a:srgbClr val="111111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）。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从多个神经元传递过来的信号之和中，每个信号所对应的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权重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不同。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4057" y="2713921"/>
            <a:ext cx="2961067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y=0     ω1x1+ ω2x2+ ω3x3&lt;=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  <a:p>
            <a:r>
              <a:rPr lang="en-US" altLang="zh-CN" dirty="0"/>
              <a:t>y=1     ω1x1+ ω2x2+ ω3x3&gt;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420985" y="10751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ω1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309726" y="172697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ω2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420985" y="220308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ω3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46018" y="162650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153707" y="137863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502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内容占位符 4">
            <a:extLst>
              <a:ext uri="{FF2B5EF4-FFF2-40B4-BE49-F238E27FC236}">
                <a16:creationId xmlns:a16="http://schemas.microsoft.com/office/drawing/2014/main" id="{6CF813D5-311F-4235-A8F2-90C30E8D03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9901" y="2060575"/>
            <a:ext cx="7686675" cy="4152900"/>
          </a:xfrm>
        </p:spPr>
      </p:pic>
      <p:sp>
        <p:nvSpPr>
          <p:cNvPr id="14339" name="标题 2">
            <a:extLst>
              <a:ext uri="{FF2B5EF4-FFF2-40B4-BE49-F238E27FC236}">
                <a16:creationId xmlns:a16="http://schemas.microsoft.com/office/drawing/2014/main" id="{411CE57E-3E87-4FDA-AC96-BE8689E9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8" y="123825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14340" name="矩形 5">
            <a:extLst>
              <a:ext uri="{FF2B5EF4-FFF2-40B4-BE49-F238E27FC236}">
                <a16:creationId xmlns:a16="http://schemas.microsoft.com/office/drawing/2014/main" id="{3DC675C4-9FC2-4D99-B10D-1E29C17BE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1173163"/>
            <a:ext cx="230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</a:rPr>
              <a:t>Feature Map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2">
            <a:extLst>
              <a:ext uri="{FF2B5EF4-FFF2-40B4-BE49-F238E27FC236}">
                <a16:creationId xmlns:a16="http://schemas.microsoft.com/office/drawing/2014/main" id="{70883BC4-4EBF-45FD-8BF2-AFB3230F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12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15363" name="矩形 5">
            <a:extLst>
              <a:ext uri="{FF2B5EF4-FFF2-40B4-BE49-F238E27FC236}">
                <a16:creationId xmlns:a16="http://schemas.microsoft.com/office/drawing/2014/main" id="{0C9EA0EF-2B85-4FAC-840C-19CFCAAB6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1173163"/>
            <a:ext cx="230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</a:rPr>
              <a:t>Feature Map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endParaRPr lang="zh-CN" altLang="en-US" sz="2400" b="1"/>
          </a:p>
        </p:txBody>
      </p:sp>
      <p:pic>
        <p:nvPicPr>
          <p:cNvPr id="15364" name="内容占位符 7">
            <a:extLst>
              <a:ext uri="{FF2B5EF4-FFF2-40B4-BE49-F238E27FC236}">
                <a16:creationId xmlns:a16="http://schemas.microsoft.com/office/drawing/2014/main" id="{ED871028-D4F5-4D34-BF48-9CD11EC7EC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388" y="2133601"/>
            <a:ext cx="7658100" cy="4124325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2">
            <a:extLst>
              <a:ext uri="{FF2B5EF4-FFF2-40B4-BE49-F238E27FC236}">
                <a16:creationId xmlns:a16="http://schemas.microsoft.com/office/drawing/2014/main" id="{16F6B84F-5B30-4EF1-A2B1-05BB762F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8" y="51593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16387" name="矩形 5">
            <a:extLst>
              <a:ext uri="{FF2B5EF4-FFF2-40B4-BE49-F238E27FC236}">
                <a16:creationId xmlns:a16="http://schemas.microsoft.com/office/drawing/2014/main" id="{ACA7612A-AB4F-48A5-880C-606063CF3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1173163"/>
            <a:ext cx="230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</a:rPr>
              <a:t>Feature Map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endParaRPr lang="zh-CN" altLang="en-US" sz="2400" b="1"/>
          </a:p>
        </p:txBody>
      </p:sp>
      <p:pic>
        <p:nvPicPr>
          <p:cNvPr id="16388" name="内容占位符 7">
            <a:extLst>
              <a:ext uri="{FF2B5EF4-FFF2-40B4-BE49-F238E27FC236}">
                <a16:creationId xmlns:a16="http://schemas.microsoft.com/office/drawing/2014/main" id="{09275340-1264-4A3D-9870-3382AED4F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389" y="2205039"/>
            <a:ext cx="7667625" cy="4143375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2">
            <a:extLst>
              <a:ext uri="{FF2B5EF4-FFF2-40B4-BE49-F238E27FC236}">
                <a16:creationId xmlns:a16="http://schemas.microsoft.com/office/drawing/2014/main" id="{8624E0C8-D27C-4DD4-89CC-9FA424A83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" y="0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17411" name="矩形 5">
            <a:extLst>
              <a:ext uri="{FF2B5EF4-FFF2-40B4-BE49-F238E27FC236}">
                <a16:creationId xmlns:a16="http://schemas.microsoft.com/office/drawing/2014/main" id="{1EE81BAD-A2F8-4523-8752-3C4EB4D8D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1173163"/>
            <a:ext cx="230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</a:rPr>
              <a:t>Feature Map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endParaRPr lang="zh-CN" altLang="en-US" sz="2400" b="1"/>
          </a:p>
        </p:txBody>
      </p:sp>
      <p:pic>
        <p:nvPicPr>
          <p:cNvPr id="17412" name="内容占位符 11">
            <a:extLst>
              <a:ext uri="{FF2B5EF4-FFF2-40B4-BE49-F238E27FC236}">
                <a16:creationId xmlns:a16="http://schemas.microsoft.com/office/drawing/2014/main" id="{8878811F-B06D-4B54-8CEF-693454D8E9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1951" y="2060575"/>
            <a:ext cx="7777163" cy="41529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B68EA1-F540-4B9F-822F-24F3FB386135}"/>
              </a:ext>
            </a:extLst>
          </p:cNvPr>
          <p:cNvSpPr/>
          <p:nvPr/>
        </p:nvSpPr>
        <p:spPr>
          <a:xfrm>
            <a:off x="8289235" y="2763078"/>
            <a:ext cx="1033669" cy="2981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">
            <a:extLst>
              <a:ext uri="{FF2B5EF4-FFF2-40B4-BE49-F238E27FC236}">
                <a16:creationId xmlns:a16="http://schemas.microsoft.com/office/drawing/2014/main" id="{D5EEA9C8-DF7B-40CE-BAEF-A510997D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49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18435" name="矩形 5">
            <a:extLst>
              <a:ext uri="{FF2B5EF4-FFF2-40B4-BE49-F238E27FC236}">
                <a16:creationId xmlns:a16="http://schemas.microsoft.com/office/drawing/2014/main" id="{7380D69E-1037-405D-8E6F-D109AF790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1173163"/>
            <a:ext cx="230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</a:rPr>
              <a:t>Feature Map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endParaRPr lang="zh-CN" altLang="en-US" sz="2400" b="1"/>
          </a:p>
        </p:txBody>
      </p:sp>
      <p:pic>
        <p:nvPicPr>
          <p:cNvPr id="18436" name="内容占位符 7">
            <a:extLst>
              <a:ext uri="{FF2B5EF4-FFF2-40B4-BE49-F238E27FC236}">
                <a16:creationId xmlns:a16="http://schemas.microsoft.com/office/drawing/2014/main" id="{31FC23DE-BA6F-42BC-B15A-3C9A06E28B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5938" y="1927226"/>
            <a:ext cx="7694612" cy="4314825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2">
            <a:extLst>
              <a:ext uri="{FF2B5EF4-FFF2-40B4-BE49-F238E27FC236}">
                <a16:creationId xmlns:a16="http://schemas.microsoft.com/office/drawing/2014/main" id="{92B45A83-C778-4C8E-9507-E39BD99A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8" y="126999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19459" name="矩形 5">
            <a:extLst>
              <a:ext uri="{FF2B5EF4-FFF2-40B4-BE49-F238E27FC236}">
                <a16:creationId xmlns:a16="http://schemas.microsoft.com/office/drawing/2014/main" id="{3C008C16-B373-473A-AF2D-78382BF8D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1173163"/>
            <a:ext cx="230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</a:rPr>
              <a:t>Feature Map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endParaRPr lang="zh-CN" altLang="en-US" sz="2400" b="1"/>
          </a:p>
        </p:txBody>
      </p:sp>
      <p:pic>
        <p:nvPicPr>
          <p:cNvPr id="19460" name="内容占位符 7">
            <a:extLst>
              <a:ext uri="{FF2B5EF4-FFF2-40B4-BE49-F238E27FC236}">
                <a16:creationId xmlns:a16="http://schemas.microsoft.com/office/drawing/2014/main" id="{B9382276-D168-4A3C-BED7-E7C7C08C99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1176" y="1844676"/>
            <a:ext cx="7699375" cy="4352925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82B8C0E0-31B9-4347-AAD6-60C6D21D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19" y="144463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21507" name="Picture 2" descr="https://images2015.cnblogs.com/blog/1093303/201704/1093303-20170430194547100-2091436500.jpg">
            <a:extLst>
              <a:ext uri="{FF2B5EF4-FFF2-40B4-BE49-F238E27FC236}">
                <a16:creationId xmlns:a16="http://schemas.microsoft.com/office/drawing/2014/main" id="{6E8B1860-88D6-4874-A5C7-F650039C7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916114"/>
            <a:ext cx="76200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文本框 3">
            <a:extLst>
              <a:ext uri="{FF2B5EF4-FFF2-40B4-BE49-F238E27FC236}">
                <a16:creationId xmlns:a16="http://schemas.microsoft.com/office/drawing/2014/main" id="{EE1C6545-6C43-4C04-A69F-5CB328115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225" y="981076"/>
            <a:ext cx="3486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400" b="1">
                <a:solidFill>
                  <a:srgbClr val="FF0000"/>
                </a:solidFill>
              </a:rPr>
              <a:t>多通道图像卷积：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2">
            <a:extLst>
              <a:ext uri="{FF2B5EF4-FFF2-40B4-BE49-F238E27FC236}">
                <a16:creationId xmlns:a16="http://schemas.microsoft.com/office/drawing/2014/main" id="{18A6F86C-CCEA-4166-8442-AEA10742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146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22531" name="矩形 5">
            <a:extLst>
              <a:ext uri="{FF2B5EF4-FFF2-40B4-BE49-F238E27FC236}">
                <a16:creationId xmlns:a16="http://schemas.microsoft.com/office/drawing/2014/main" id="{B0FDE1F2-EF61-4026-A73A-8C80100AC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1173163"/>
            <a:ext cx="233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400" b="1">
                <a:solidFill>
                  <a:srgbClr val="FF0000"/>
                </a:solidFill>
              </a:rPr>
              <a:t>Toy example</a:t>
            </a:r>
            <a:r>
              <a:rPr lang="zh-CN" altLang="en-US" sz="2400" b="1">
                <a:solidFill>
                  <a:srgbClr val="FF0000"/>
                </a:solidFill>
              </a:rPr>
              <a:t>：</a:t>
            </a:r>
            <a:endParaRPr lang="zh-CN" altLang="en-US" sz="2400" b="1"/>
          </a:p>
        </p:txBody>
      </p:sp>
      <p:pic>
        <p:nvPicPr>
          <p:cNvPr id="22532" name="内容占位符 7">
            <a:extLst>
              <a:ext uri="{FF2B5EF4-FFF2-40B4-BE49-F238E27FC236}">
                <a16:creationId xmlns:a16="http://schemas.microsoft.com/office/drawing/2014/main" id="{92E2BD60-594D-4ACA-9FE1-A6A06BDAE6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814" y="1700213"/>
            <a:ext cx="8315325" cy="4953000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90CFE5C-6F4D-4081-AC5D-6E9D780A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146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F9BC85-C16F-4D13-BEC0-13FAE6A5ADDC}"/>
              </a:ext>
            </a:extLst>
          </p:cNvPr>
          <p:cNvSpPr/>
          <p:nvPr/>
        </p:nvSpPr>
        <p:spPr>
          <a:xfrm>
            <a:off x="891209" y="2228671"/>
            <a:ext cx="4366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7030A0"/>
                </a:solidFill>
                <a:ea typeface="仿宋" panose="02010609060101010101" pitchFamily="49" charset="-122"/>
              </a:rPr>
              <a:t>工作信号正向传播</a:t>
            </a:r>
            <a:endParaRPr lang="en-US" altLang="zh-CN" sz="3600" b="1" dirty="0">
              <a:solidFill>
                <a:srgbClr val="7030A0"/>
              </a:solidFill>
              <a:ea typeface="仿宋" panose="02010609060101010101" pitchFamily="49" charset="-122"/>
            </a:endParaRPr>
          </a:p>
          <a:p>
            <a:r>
              <a:rPr lang="zh-CN" altLang="en-US" sz="3600" b="1" dirty="0">
                <a:solidFill>
                  <a:srgbClr val="7030A0"/>
                </a:solidFill>
                <a:ea typeface="仿宋" panose="02010609060101010101" pitchFamily="49" charset="-122"/>
              </a:rPr>
              <a:t>误差信号反向传播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51DE82F-DC48-42F5-AA7B-18EF11B8A7AD}"/>
              </a:ext>
            </a:extLst>
          </p:cNvPr>
          <p:cNvSpPr/>
          <p:nvPr/>
        </p:nvSpPr>
        <p:spPr>
          <a:xfrm>
            <a:off x="5913782" y="2333176"/>
            <a:ext cx="3916018" cy="109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BP</a:t>
            </a:r>
            <a:r>
              <a:rPr lang="zh-CN" altLang="en-US" sz="3600" b="1" dirty="0"/>
              <a:t>算法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2BEFDED-9DF4-4EEE-8458-A1D58F6559B3}"/>
              </a:ext>
            </a:extLst>
          </p:cNvPr>
          <p:cNvSpPr/>
          <p:nvPr/>
        </p:nvSpPr>
        <p:spPr>
          <a:xfrm>
            <a:off x="5019261" y="2623930"/>
            <a:ext cx="616226" cy="487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57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1">
            <a:extLst>
              <a:ext uri="{FF2B5EF4-FFF2-40B4-BE49-F238E27FC236}">
                <a16:creationId xmlns:a16="http://schemas.microsoft.com/office/drawing/2014/main" id="{D4E0E5F2-E15B-450A-AD6D-E1B8B839A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Dropout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627" name="标题 2">
            <a:extLst>
              <a:ext uri="{FF2B5EF4-FFF2-40B4-BE49-F238E27FC236}">
                <a16:creationId xmlns:a16="http://schemas.microsoft.com/office/drawing/2014/main" id="{71A26BC2-A7FC-4244-9BAC-8DF9025B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63" y="136524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26628" name="Picture 2" descr="img1">
            <a:extLst>
              <a:ext uri="{FF2B5EF4-FFF2-40B4-BE49-F238E27FC236}">
                <a16:creationId xmlns:a16="http://schemas.microsoft.com/office/drawing/2014/main" id="{0A483EDC-898A-48D4-84CF-60B344E7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838325"/>
            <a:ext cx="69056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文本框 3">
            <a:extLst>
              <a:ext uri="{FF2B5EF4-FFF2-40B4-BE49-F238E27FC236}">
                <a16:creationId xmlns:a16="http://schemas.microsoft.com/office/drawing/2014/main" id="{8EF2930E-66DE-4088-AF17-2078BC460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5084764"/>
            <a:ext cx="5903912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800" b="1">
                <a:solidFill>
                  <a:srgbClr val="3333CC"/>
                </a:solidFill>
              </a:rPr>
              <a:t>dropout</a:t>
            </a:r>
            <a:r>
              <a:rPr lang="zh-CN" altLang="en-US" sz="2800" b="1">
                <a:solidFill>
                  <a:srgbClr val="3333CC"/>
                </a:solidFill>
              </a:rPr>
              <a:t>是指在深度学习网络的训练过程中，对于神经网络单元，按照一定的概率将其暂时从网络中丢弃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AB031F-4330-4A82-90E9-F63E84439257}"/>
              </a:ext>
            </a:extLst>
          </p:cNvPr>
          <p:cNvCxnSpPr>
            <a:cxnSpLocks/>
          </p:cNvCxnSpPr>
          <p:nvPr/>
        </p:nvCxnSpPr>
        <p:spPr>
          <a:xfrm>
            <a:off x="0" y="852256"/>
            <a:ext cx="10796155" cy="21861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65FD4B5-54AE-4085-8E15-C81CF947FF05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889F2A-FB8B-4AFA-A506-0E213C746F74}"/>
              </a:ext>
            </a:extLst>
          </p:cNvPr>
          <p:cNvSpPr/>
          <p:nvPr/>
        </p:nvSpPr>
        <p:spPr>
          <a:xfrm>
            <a:off x="0" y="6343650"/>
            <a:ext cx="12192000" cy="66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540A95-978A-471F-9B80-9FB93D995538}"/>
              </a:ext>
            </a:extLst>
          </p:cNvPr>
          <p:cNvSpPr/>
          <p:nvPr/>
        </p:nvSpPr>
        <p:spPr>
          <a:xfrm>
            <a:off x="0" y="6610350"/>
            <a:ext cx="12192000" cy="1905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FA2119-58C7-4E55-A2EE-CC66ACD5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34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内容占位符 1">
            <a:extLst>
              <a:ext uri="{FF2B5EF4-FFF2-40B4-BE49-F238E27FC236}">
                <a16:creationId xmlns:a16="http://schemas.microsoft.com/office/drawing/2014/main" id="{28C27398-2444-4B89-B366-5520CB175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dropout</a:t>
            </a:r>
            <a:r>
              <a:rPr lang="zh-CN" altLang="en-US">
                <a:solidFill>
                  <a:srgbClr val="FF0000"/>
                </a:solidFill>
              </a:rPr>
              <a:t>的效果，它强迫一个神经单元，和随机挑选出来的其他神经单元共同工作，达到好的效果。消除减弱了神经元节点间的联合适应性，增强了泛化能力</a:t>
            </a:r>
            <a:endParaRPr lang="zh-CN" altLang="en-US"/>
          </a:p>
          <a:p>
            <a:endParaRPr lang="en-US" altLang="zh-CN"/>
          </a:p>
        </p:txBody>
      </p:sp>
      <p:sp>
        <p:nvSpPr>
          <p:cNvPr id="27651" name="标题 2">
            <a:extLst>
              <a:ext uri="{FF2B5EF4-FFF2-40B4-BE49-F238E27FC236}">
                <a16:creationId xmlns:a16="http://schemas.microsoft.com/office/drawing/2014/main" id="{28B80B7F-17E1-40B5-8487-9E0F7FBD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025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27652" name="图片 5">
            <a:extLst>
              <a:ext uri="{FF2B5EF4-FFF2-40B4-BE49-F238E27FC236}">
                <a16:creationId xmlns:a16="http://schemas.microsoft.com/office/drawing/2014/main" id="{D06A93C9-830B-495C-96E0-93FE07E2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636838"/>
            <a:ext cx="74168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内容占位符 1">
            <a:extLst>
              <a:ext uri="{FF2B5EF4-FFF2-40B4-BE49-F238E27FC236}">
                <a16:creationId xmlns:a16="http://schemas.microsoft.com/office/drawing/2014/main" id="{294E7E7F-4799-4D1D-8843-BAC86047D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675" name="标题 2">
            <a:extLst>
              <a:ext uri="{FF2B5EF4-FFF2-40B4-BE49-F238E27FC236}">
                <a16:creationId xmlns:a16="http://schemas.microsoft.com/office/drawing/2014/main" id="{4232F63E-B48D-4A8F-96A9-866EBD6D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5" y="142080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28676" name="内容占位符 1">
            <a:extLst>
              <a:ext uri="{FF2B5EF4-FFF2-40B4-BE49-F238E27FC236}">
                <a16:creationId xmlns:a16="http://schemas.microsoft.com/office/drawing/2014/main" id="{7AA60C76-8185-47E1-A9E3-CBFB502E27FA}"/>
              </a:ext>
            </a:extLst>
          </p:cNvPr>
          <p:cNvSpPr txBox="1">
            <a:spLocks/>
          </p:cNvSpPr>
          <p:nvPr/>
        </p:nvSpPr>
        <p:spPr bwMode="auto">
          <a:xfrm>
            <a:off x="1552575" y="1268413"/>
            <a:ext cx="87836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Blip>
                <a:blip r:embed="rId2"/>
              </a:buBlip>
              <a:defRPr sz="28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</a:rPr>
              <a:t>dropout</a:t>
            </a:r>
            <a:r>
              <a:rPr lang="zh-CN" altLang="en-US">
                <a:solidFill>
                  <a:srgbClr val="FF0000"/>
                </a:solidFill>
              </a:rPr>
              <a:t>的效果，它强迫一个神经单元，和随机挑选出来的其他神经单元共同工作，达到好的效果。消除减弱了神经元节点间的联合适应性，增强了泛化能力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8677" name="Picture 2" descr="https://raw.githubusercontent.com/stdcoutzyx/Blogs/master/blogs/imgs/n7-5.png">
            <a:extLst>
              <a:ext uri="{FF2B5EF4-FFF2-40B4-BE49-F238E27FC236}">
                <a16:creationId xmlns:a16="http://schemas.microsoft.com/office/drawing/2014/main" id="{9FE1A86A-4CF3-4781-95C8-7A385C3A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4" y="1250950"/>
            <a:ext cx="86010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792FE5-7F25-4296-B1A9-FF62D978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226" y="981075"/>
            <a:ext cx="8785225" cy="50292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无</a:t>
            </a:r>
            <a:r>
              <a:rPr lang="en-US" altLang="zh-CN" dirty="0">
                <a:solidFill>
                  <a:srgbClr val="FF0000"/>
                </a:solidFill>
              </a:rPr>
              <a:t>dropout</a:t>
            </a:r>
            <a:r>
              <a:rPr lang="zh-CN" altLang="en-US" dirty="0">
                <a:solidFill>
                  <a:srgbClr val="FF0000"/>
                </a:solidFill>
              </a:rPr>
              <a:t>的网络：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dirty="0">
                <a:solidFill>
                  <a:srgbClr val="FF0000"/>
                </a:solidFill>
              </a:rPr>
              <a:t>     有</a:t>
            </a:r>
            <a:r>
              <a:rPr lang="en-US" altLang="zh-CN" dirty="0">
                <a:solidFill>
                  <a:srgbClr val="FF0000"/>
                </a:solidFill>
              </a:rPr>
              <a:t>dropout</a:t>
            </a:r>
            <a:r>
              <a:rPr lang="zh-CN" altLang="en-US" dirty="0">
                <a:solidFill>
                  <a:srgbClr val="FF0000"/>
                </a:solidFill>
              </a:rPr>
              <a:t>的网络：</a:t>
            </a:r>
          </a:p>
        </p:txBody>
      </p:sp>
      <p:sp>
        <p:nvSpPr>
          <p:cNvPr id="29699" name="标题 2">
            <a:extLst>
              <a:ext uri="{FF2B5EF4-FFF2-40B4-BE49-F238E27FC236}">
                <a16:creationId xmlns:a16="http://schemas.microsoft.com/office/drawing/2014/main" id="{41630EC6-F216-441D-8860-682BF231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62" y="92420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29700" name="Picture 2" descr="img3">
            <a:extLst>
              <a:ext uri="{FF2B5EF4-FFF2-40B4-BE49-F238E27FC236}">
                <a16:creationId xmlns:a16="http://schemas.microsoft.com/office/drawing/2014/main" id="{6F6149A6-AE4D-4434-B117-D7DFD591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1773238"/>
            <a:ext cx="31813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6" descr="img4">
            <a:extLst>
              <a:ext uri="{FF2B5EF4-FFF2-40B4-BE49-F238E27FC236}">
                <a16:creationId xmlns:a16="http://schemas.microsoft.com/office/drawing/2014/main" id="{422006C8-A735-4964-81A4-CE894820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9" y="4310064"/>
            <a:ext cx="32480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792FE5-7F25-4296-B1A9-FF62D978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196975"/>
            <a:ext cx="8785225" cy="50292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</a:rPr>
              <a:t>Dropout</a:t>
            </a:r>
          </a:p>
          <a:p>
            <a:pPr marL="0" indent="0">
              <a:buNone/>
              <a:defRPr/>
            </a:pPr>
            <a:r>
              <a:rPr lang="en-US" altLang="zh-CN" dirty="0"/>
              <a:t>   </a:t>
            </a:r>
            <a:r>
              <a:rPr lang="zh-CN" altLang="en-US" sz="2400" dirty="0">
                <a:solidFill>
                  <a:srgbClr val="3333CC"/>
                </a:solidFill>
              </a:rPr>
              <a:t>测试时：预测的时候，每一个单元的参数要预乘以</a:t>
            </a:r>
            <a:r>
              <a:rPr lang="en-US" altLang="zh-CN" sz="2400" dirty="0">
                <a:solidFill>
                  <a:srgbClr val="3333CC"/>
                </a:solidFill>
              </a:rPr>
              <a:t>p</a:t>
            </a:r>
            <a:endParaRPr lang="zh-CN" altLang="en-US" sz="2400" dirty="0">
              <a:solidFill>
                <a:srgbClr val="3333CC"/>
              </a:solidFill>
            </a:endParaRPr>
          </a:p>
        </p:txBody>
      </p:sp>
      <p:sp>
        <p:nvSpPr>
          <p:cNvPr id="30723" name="标题 2">
            <a:extLst>
              <a:ext uri="{FF2B5EF4-FFF2-40B4-BE49-F238E27FC236}">
                <a16:creationId xmlns:a16="http://schemas.microsoft.com/office/drawing/2014/main" id="{A598778E-B25A-4E3F-B8F7-45EBCDD4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79" y="148431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30724" name="Picture 8" descr="img5">
            <a:extLst>
              <a:ext uri="{FF2B5EF4-FFF2-40B4-BE49-F238E27FC236}">
                <a16:creationId xmlns:a16="http://schemas.microsoft.com/office/drawing/2014/main" id="{1819FFED-C0B6-40BD-90D9-869B7DBF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636839"/>
            <a:ext cx="78676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文本框 4">
            <a:extLst>
              <a:ext uri="{FF2B5EF4-FFF2-40B4-BE49-F238E27FC236}">
                <a16:creationId xmlns:a16="http://schemas.microsoft.com/office/drawing/2014/main" id="{39ABFFB8-A94D-42BE-B732-5E1490973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5432425"/>
            <a:ext cx="59039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atinLnBrk="1"/>
            <a:r>
              <a:rPr lang="zh-CN" altLang="en-US" sz="2000" b="1">
                <a:solidFill>
                  <a:srgbClr val="3333CC"/>
                </a:solidFill>
              </a:rPr>
              <a:t>经过交叉验证，隐含节点</a:t>
            </a:r>
            <a:r>
              <a:rPr lang="en-US" altLang="zh-CN" sz="2000" b="1">
                <a:solidFill>
                  <a:srgbClr val="3333CC"/>
                </a:solidFill>
              </a:rPr>
              <a:t>dropout</a:t>
            </a:r>
            <a:r>
              <a:rPr lang="zh-CN" altLang="en-US" sz="2000" b="1">
                <a:solidFill>
                  <a:srgbClr val="3333CC"/>
                </a:solidFill>
              </a:rPr>
              <a:t>率等于</a:t>
            </a:r>
            <a:r>
              <a:rPr lang="en-US" altLang="zh-CN" sz="2000" b="1">
                <a:solidFill>
                  <a:srgbClr val="3333CC"/>
                </a:solidFill>
              </a:rPr>
              <a:t>0.5</a:t>
            </a:r>
            <a:r>
              <a:rPr lang="zh-CN" altLang="en-US" sz="2000" b="1">
                <a:solidFill>
                  <a:srgbClr val="3333CC"/>
                </a:solidFill>
              </a:rPr>
              <a:t>的时候效果最好，原因是</a:t>
            </a:r>
            <a:r>
              <a:rPr lang="en-US" altLang="zh-CN" sz="2000" b="1">
                <a:solidFill>
                  <a:srgbClr val="3333CC"/>
                </a:solidFill>
              </a:rPr>
              <a:t>0.5</a:t>
            </a:r>
            <a:r>
              <a:rPr lang="zh-CN" altLang="en-US" sz="2000" b="1">
                <a:solidFill>
                  <a:srgbClr val="3333CC"/>
                </a:solidFill>
              </a:rPr>
              <a:t>的时候</a:t>
            </a:r>
            <a:r>
              <a:rPr lang="en-US" altLang="zh-CN" sz="2000" b="1">
                <a:solidFill>
                  <a:srgbClr val="3333CC"/>
                </a:solidFill>
              </a:rPr>
              <a:t>dropout</a:t>
            </a:r>
            <a:r>
              <a:rPr lang="zh-CN" altLang="en-US" sz="2000" b="1">
                <a:solidFill>
                  <a:srgbClr val="3333CC"/>
                </a:solidFill>
              </a:rPr>
              <a:t>随机生成的网络结构最多。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792FE5-7F25-4296-B1A9-FF62D978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</a:rPr>
              <a:t>Batch Normalization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BN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zh-CN" dirty="0">
                <a:solidFill>
                  <a:srgbClr val="FF0000"/>
                </a:solidFill>
              </a:rPr>
              <a:t>               </a:t>
            </a:r>
            <a:r>
              <a:rPr lang="zh-CN" altLang="en-US" sz="2400" dirty="0">
                <a:solidFill>
                  <a:srgbClr val="3333CC"/>
                </a:solidFill>
              </a:rPr>
              <a:t>由</a:t>
            </a:r>
            <a:r>
              <a:rPr lang="en-US" altLang="zh-CN" sz="2400" dirty="0">
                <a:solidFill>
                  <a:srgbClr val="3333CC"/>
                </a:solidFill>
              </a:rPr>
              <a:t>google</a:t>
            </a:r>
            <a:r>
              <a:rPr lang="zh-CN" altLang="en-US" sz="2400" dirty="0">
                <a:solidFill>
                  <a:srgbClr val="3333CC"/>
                </a:solidFill>
              </a:rPr>
              <a:t>提出的一种训练优化方法</a:t>
            </a:r>
          </a:p>
        </p:txBody>
      </p:sp>
      <p:sp>
        <p:nvSpPr>
          <p:cNvPr id="31747" name="标题 2">
            <a:extLst>
              <a:ext uri="{FF2B5EF4-FFF2-40B4-BE49-F238E27FC236}">
                <a16:creationId xmlns:a16="http://schemas.microsoft.com/office/drawing/2014/main" id="{EEDA3F4E-F294-40A7-9FBA-E8CC351F6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8" y="78926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31748" name="Picture 2" descr="è¿éåå¾çæè¿°">
            <a:extLst>
              <a:ext uri="{FF2B5EF4-FFF2-40B4-BE49-F238E27FC236}">
                <a16:creationId xmlns:a16="http://schemas.microsoft.com/office/drawing/2014/main" id="{617B3D74-E04D-4B80-92D5-801BFE92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2565401"/>
            <a:ext cx="47529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文本框 3">
            <a:extLst>
              <a:ext uri="{FF2B5EF4-FFF2-40B4-BE49-F238E27FC236}">
                <a16:creationId xmlns:a16="http://schemas.microsoft.com/office/drawing/2014/main" id="{B9DC6560-60C7-4DA5-BF8D-56B7EB50A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1" y="2943225"/>
            <a:ext cx="345757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b="1">
                <a:solidFill>
                  <a:srgbClr val="3333CC"/>
                </a:solidFill>
              </a:rPr>
              <a:t>输入：输入数据</a:t>
            </a:r>
            <a:r>
              <a:rPr lang="en-US" altLang="zh-CN" b="1">
                <a:solidFill>
                  <a:srgbClr val="3333CC"/>
                </a:solidFill>
              </a:rPr>
              <a:t>x1..xm</a:t>
            </a:r>
            <a:r>
              <a:rPr lang="zh-CN" altLang="en-US" b="1">
                <a:solidFill>
                  <a:srgbClr val="3333CC"/>
                </a:solidFill>
              </a:rPr>
              <a:t>（这些数据是准备进入激活函数的数据） </a:t>
            </a:r>
            <a:br>
              <a:rPr lang="zh-CN" altLang="en-US" b="1">
                <a:solidFill>
                  <a:srgbClr val="3333CC"/>
                </a:solidFill>
              </a:rPr>
            </a:br>
            <a:r>
              <a:rPr lang="zh-CN" altLang="en-US" b="1">
                <a:solidFill>
                  <a:srgbClr val="3333CC"/>
                </a:solidFill>
              </a:rPr>
              <a:t>计算过程中可以看到</a:t>
            </a:r>
            <a:r>
              <a:rPr lang="en-US" altLang="zh-CN" b="1">
                <a:solidFill>
                  <a:srgbClr val="3333CC"/>
                </a:solidFill>
              </a:rPr>
              <a:t>, </a:t>
            </a:r>
            <a:br>
              <a:rPr lang="zh-CN" altLang="en-US" b="1">
                <a:solidFill>
                  <a:srgbClr val="3333CC"/>
                </a:solidFill>
              </a:rPr>
            </a:br>
            <a:r>
              <a:rPr lang="en-US" altLang="zh-CN" b="1">
                <a:solidFill>
                  <a:srgbClr val="3333CC"/>
                </a:solidFill>
              </a:rPr>
              <a:t>1.</a:t>
            </a:r>
            <a:r>
              <a:rPr lang="zh-CN" altLang="en-US" b="1">
                <a:solidFill>
                  <a:srgbClr val="3333CC"/>
                </a:solidFill>
              </a:rPr>
              <a:t>求数据均值； </a:t>
            </a:r>
            <a:br>
              <a:rPr lang="zh-CN" altLang="en-US" b="1">
                <a:solidFill>
                  <a:srgbClr val="3333CC"/>
                </a:solidFill>
              </a:rPr>
            </a:br>
            <a:r>
              <a:rPr lang="en-US" altLang="zh-CN" b="1">
                <a:solidFill>
                  <a:srgbClr val="3333CC"/>
                </a:solidFill>
              </a:rPr>
              <a:t>2.</a:t>
            </a:r>
            <a:r>
              <a:rPr lang="zh-CN" altLang="en-US" b="1">
                <a:solidFill>
                  <a:srgbClr val="3333CC"/>
                </a:solidFill>
              </a:rPr>
              <a:t>求数据方差； </a:t>
            </a:r>
            <a:br>
              <a:rPr lang="zh-CN" altLang="en-US" b="1">
                <a:solidFill>
                  <a:srgbClr val="3333CC"/>
                </a:solidFill>
              </a:rPr>
            </a:br>
            <a:r>
              <a:rPr lang="en-US" altLang="zh-CN" b="1">
                <a:solidFill>
                  <a:srgbClr val="3333CC"/>
                </a:solidFill>
              </a:rPr>
              <a:t>3.</a:t>
            </a:r>
            <a:r>
              <a:rPr lang="zh-CN" altLang="en-US" b="1">
                <a:solidFill>
                  <a:srgbClr val="3333CC"/>
                </a:solidFill>
              </a:rPr>
              <a:t>数据进行标准化（个人认为称作正态化也可以） </a:t>
            </a:r>
            <a:br>
              <a:rPr lang="zh-CN" altLang="en-US" b="1">
                <a:solidFill>
                  <a:srgbClr val="3333CC"/>
                </a:solidFill>
              </a:rPr>
            </a:br>
            <a:r>
              <a:rPr lang="en-US" altLang="zh-CN" b="1">
                <a:solidFill>
                  <a:srgbClr val="3333CC"/>
                </a:solidFill>
              </a:rPr>
              <a:t>4.</a:t>
            </a:r>
            <a:r>
              <a:rPr lang="zh-CN" altLang="en-US" b="1">
                <a:solidFill>
                  <a:srgbClr val="3333CC"/>
                </a:solidFill>
              </a:rPr>
              <a:t>训练参数</a:t>
            </a:r>
            <a:r>
              <a:rPr lang="en-US" altLang="zh-CN" b="1">
                <a:solidFill>
                  <a:srgbClr val="3333CC"/>
                </a:solidFill>
              </a:rPr>
              <a:t>γ</a:t>
            </a:r>
            <a:r>
              <a:rPr lang="zh-CN" altLang="en-US" b="1">
                <a:solidFill>
                  <a:srgbClr val="3333CC"/>
                </a:solidFill>
              </a:rPr>
              <a:t>，</a:t>
            </a:r>
            <a:r>
              <a:rPr lang="en-US" altLang="zh-CN" b="1">
                <a:solidFill>
                  <a:srgbClr val="3333CC"/>
                </a:solidFill>
              </a:rPr>
              <a:t>β </a:t>
            </a:r>
            <a:br>
              <a:rPr lang="zh-CN" altLang="en-US" b="1">
                <a:solidFill>
                  <a:srgbClr val="3333CC"/>
                </a:solidFill>
              </a:rPr>
            </a:br>
            <a:r>
              <a:rPr lang="en-US" altLang="zh-CN" b="1">
                <a:solidFill>
                  <a:srgbClr val="3333CC"/>
                </a:solidFill>
              </a:rPr>
              <a:t>5.</a:t>
            </a:r>
            <a:r>
              <a:rPr lang="zh-CN" altLang="en-US" b="1">
                <a:solidFill>
                  <a:srgbClr val="3333CC"/>
                </a:solidFill>
              </a:rPr>
              <a:t>输出</a:t>
            </a:r>
            <a:r>
              <a:rPr lang="en-US" altLang="zh-CN" b="1">
                <a:solidFill>
                  <a:srgbClr val="3333CC"/>
                </a:solidFill>
              </a:rPr>
              <a:t>y</a:t>
            </a:r>
            <a:r>
              <a:rPr lang="zh-CN" altLang="en-US" b="1">
                <a:solidFill>
                  <a:srgbClr val="3333CC"/>
                </a:solidFill>
              </a:rPr>
              <a:t>通过</a:t>
            </a:r>
            <a:r>
              <a:rPr lang="en-US" altLang="zh-CN" b="1">
                <a:solidFill>
                  <a:srgbClr val="3333CC"/>
                </a:solidFill>
              </a:rPr>
              <a:t>γ</a:t>
            </a:r>
            <a:r>
              <a:rPr lang="zh-CN" altLang="en-US" b="1">
                <a:solidFill>
                  <a:srgbClr val="3333CC"/>
                </a:solidFill>
              </a:rPr>
              <a:t>与</a:t>
            </a:r>
            <a:r>
              <a:rPr lang="en-US" altLang="zh-CN" b="1">
                <a:solidFill>
                  <a:srgbClr val="3333CC"/>
                </a:solidFill>
              </a:rPr>
              <a:t>β</a:t>
            </a:r>
            <a:r>
              <a:rPr lang="zh-CN" altLang="en-US" b="1">
                <a:solidFill>
                  <a:srgbClr val="3333CC"/>
                </a:solidFill>
              </a:rPr>
              <a:t>的线性变换得到新的值 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1">
            <a:extLst>
              <a:ext uri="{FF2B5EF4-FFF2-40B4-BE49-F238E27FC236}">
                <a16:creationId xmlns:a16="http://schemas.microsoft.com/office/drawing/2014/main" id="{404F7F8E-CD3F-4B73-9F19-189CB986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BN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771" name="标题 2">
            <a:extLst>
              <a:ext uri="{FF2B5EF4-FFF2-40B4-BE49-F238E27FC236}">
                <a16:creationId xmlns:a16="http://schemas.microsoft.com/office/drawing/2014/main" id="{E5F7F226-EA88-4FB3-9520-AD8305E2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8" y="158749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sp>
        <p:nvSpPr>
          <p:cNvPr id="32772" name="矩形 3">
            <a:extLst>
              <a:ext uri="{FF2B5EF4-FFF2-40B4-BE49-F238E27FC236}">
                <a16:creationId xmlns:a16="http://schemas.microsoft.com/office/drawing/2014/main" id="{4B1ED64B-2E1A-4A7B-B383-C491416C1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1628776"/>
            <a:ext cx="69135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latinLnBrk="1"/>
            <a:r>
              <a:rPr lang="zh-CN" altLang="en-US" b="1">
                <a:solidFill>
                  <a:srgbClr val="FF0000"/>
                </a:solidFill>
                <a:latin typeface="-apple-system"/>
              </a:rPr>
              <a:t>在正向传播的时候，通过可学习的</a:t>
            </a:r>
            <a:r>
              <a:rPr lang="en-US" altLang="zh-CN" b="1">
                <a:solidFill>
                  <a:srgbClr val="FF0000"/>
                </a:solidFill>
                <a:latin typeface="-apple-system"/>
              </a:rPr>
              <a:t>γ</a:t>
            </a:r>
            <a:r>
              <a:rPr lang="zh-CN" altLang="en-US" b="1">
                <a:solidFill>
                  <a:srgbClr val="FF0000"/>
                </a:solidFill>
                <a:latin typeface="-apple-system"/>
              </a:rPr>
              <a:t>与</a:t>
            </a:r>
            <a:r>
              <a:rPr lang="en-US" altLang="zh-CN" b="1">
                <a:solidFill>
                  <a:srgbClr val="FF0000"/>
                </a:solidFill>
                <a:latin typeface="-apple-system"/>
              </a:rPr>
              <a:t>β</a:t>
            </a:r>
            <a:r>
              <a:rPr lang="zh-CN" altLang="en-US" b="1">
                <a:solidFill>
                  <a:srgbClr val="FF0000"/>
                </a:solidFill>
                <a:latin typeface="-apple-system"/>
              </a:rPr>
              <a:t>参数求出新的分布值</a:t>
            </a:r>
          </a:p>
          <a:p>
            <a:pPr algn="just" latinLnBrk="1"/>
            <a:endParaRPr lang="en-US" altLang="zh-CN" b="1">
              <a:solidFill>
                <a:srgbClr val="3333CC"/>
              </a:solidFill>
              <a:latin typeface="-apple-system"/>
            </a:endParaRPr>
          </a:p>
          <a:p>
            <a:pPr algn="just" latinLnBrk="1"/>
            <a:r>
              <a:rPr lang="zh-CN" altLang="en-US" b="1">
                <a:solidFill>
                  <a:srgbClr val="3333CC"/>
                </a:solidFill>
                <a:latin typeface="-apple-system"/>
              </a:rPr>
              <a:t>在反向传播的时候，通过链式求导方式，求出</a:t>
            </a:r>
            <a:r>
              <a:rPr lang="en-US" altLang="zh-CN" b="1">
                <a:solidFill>
                  <a:srgbClr val="3333CC"/>
                </a:solidFill>
                <a:latin typeface="-apple-system"/>
              </a:rPr>
              <a:t>γ</a:t>
            </a:r>
            <a:r>
              <a:rPr lang="zh-CN" altLang="en-US" b="1">
                <a:solidFill>
                  <a:srgbClr val="3333CC"/>
                </a:solidFill>
                <a:latin typeface="-apple-system"/>
              </a:rPr>
              <a:t>与</a:t>
            </a:r>
            <a:r>
              <a:rPr lang="en-US" altLang="zh-CN" b="1">
                <a:solidFill>
                  <a:srgbClr val="3333CC"/>
                </a:solidFill>
                <a:latin typeface="-apple-system"/>
              </a:rPr>
              <a:t>β</a:t>
            </a:r>
            <a:r>
              <a:rPr lang="zh-CN" altLang="en-US" b="1">
                <a:solidFill>
                  <a:srgbClr val="3333CC"/>
                </a:solidFill>
                <a:latin typeface="-apple-system"/>
              </a:rPr>
              <a:t>以及相关权值 </a:t>
            </a:r>
          </a:p>
        </p:txBody>
      </p:sp>
      <p:pic>
        <p:nvPicPr>
          <p:cNvPr id="32773" name="Picture 2" descr="è¿éåå¾çæè¿°">
            <a:extLst>
              <a:ext uri="{FF2B5EF4-FFF2-40B4-BE49-F238E27FC236}">
                <a16:creationId xmlns:a16="http://schemas.microsoft.com/office/drawing/2014/main" id="{37C9605E-C449-439F-93AA-AB6FA917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2878138"/>
            <a:ext cx="6415087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1">
            <a:extLst>
              <a:ext uri="{FF2B5EF4-FFF2-40B4-BE49-F238E27FC236}">
                <a16:creationId xmlns:a16="http://schemas.microsoft.com/office/drawing/2014/main" id="{402971B4-63F5-4ED8-A85E-E092B17E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Why is BN</a:t>
            </a:r>
          </a:p>
          <a:p>
            <a:r>
              <a:rPr lang="zh-CN" altLang="en-US" sz="2400">
                <a:solidFill>
                  <a:srgbClr val="3333CC"/>
                </a:solidFill>
              </a:rPr>
              <a:t>解决梯度消失与梯度爆炸的问题。 </a:t>
            </a:r>
            <a:br>
              <a:rPr lang="zh-CN" altLang="en-US" sz="2400">
                <a:solidFill>
                  <a:srgbClr val="3333CC"/>
                </a:solidFill>
              </a:rPr>
            </a:br>
            <a:r>
              <a:rPr lang="zh-CN" altLang="en-US" sz="2400">
                <a:solidFill>
                  <a:srgbClr val="3333CC"/>
                </a:solidFill>
              </a:rPr>
              <a:t>关于</a:t>
            </a:r>
            <a:r>
              <a:rPr lang="zh-CN" altLang="en-US" sz="2400" i="1">
                <a:solidFill>
                  <a:srgbClr val="3333CC"/>
                </a:solidFill>
              </a:rPr>
              <a:t>梯度消失</a:t>
            </a:r>
            <a:r>
              <a:rPr lang="zh-CN" altLang="en-US" sz="2400">
                <a:solidFill>
                  <a:srgbClr val="3333CC"/>
                </a:solidFill>
              </a:rPr>
              <a:t>，以</a:t>
            </a:r>
            <a:r>
              <a:rPr lang="en-US" altLang="zh-CN" sz="2400">
                <a:solidFill>
                  <a:srgbClr val="3333CC"/>
                </a:solidFill>
              </a:rPr>
              <a:t>sigmoid</a:t>
            </a:r>
            <a:r>
              <a:rPr lang="zh-CN" altLang="en-US" sz="2400">
                <a:solidFill>
                  <a:srgbClr val="3333CC"/>
                </a:solidFill>
              </a:rPr>
              <a:t>函数为例子，</a:t>
            </a:r>
            <a:r>
              <a:rPr lang="en-US" altLang="zh-CN" sz="2400">
                <a:solidFill>
                  <a:srgbClr val="3333CC"/>
                </a:solidFill>
              </a:rPr>
              <a:t>sigmoid</a:t>
            </a:r>
            <a:r>
              <a:rPr lang="zh-CN" altLang="en-US" sz="2400">
                <a:solidFill>
                  <a:srgbClr val="3333CC"/>
                </a:solidFill>
              </a:rPr>
              <a:t>函数使得输出在</a:t>
            </a:r>
            <a:r>
              <a:rPr lang="en-US" altLang="zh-CN" sz="2400">
                <a:solidFill>
                  <a:srgbClr val="3333CC"/>
                </a:solidFill>
              </a:rPr>
              <a:t>[0,1]</a:t>
            </a:r>
            <a:r>
              <a:rPr lang="zh-CN" altLang="en-US" sz="2400">
                <a:solidFill>
                  <a:srgbClr val="3333CC"/>
                </a:solidFill>
              </a:rPr>
              <a:t>之间</a:t>
            </a:r>
          </a:p>
        </p:txBody>
      </p:sp>
      <p:sp>
        <p:nvSpPr>
          <p:cNvPr id="34819" name="标题 2">
            <a:extLst>
              <a:ext uri="{FF2B5EF4-FFF2-40B4-BE49-F238E27FC236}">
                <a16:creationId xmlns:a16="http://schemas.microsoft.com/office/drawing/2014/main" id="{3292905E-E16D-45BD-9604-DAAC5C41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1" y="56355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34820" name="Picture 2" descr="è¿éåå¾çæè¿°">
            <a:extLst>
              <a:ext uri="{FF2B5EF4-FFF2-40B4-BE49-F238E27FC236}">
                <a16:creationId xmlns:a16="http://schemas.microsoft.com/office/drawing/2014/main" id="{C2F29402-687B-4007-AC9B-9112691A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2997201"/>
            <a:ext cx="3960813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 descr="è¿éåå¾çæè¿°">
            <a:extLst>
              <a:ext uri="{FF2B5EF4-FFF2-40B4-BE49-F238E27FC236}">
                <a16:creationId xmlns:a16="http://schemas.microsoft.com/office/drawing/2014/main" id="{602B7CEB-1DE5-40DC-B8CD-A8967727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2852738"/>
            <a:ext cx="4032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文本框 3">
            <a:extLst>
              <a:ext uri="{FF2B5EF4-FFF2-40B4-BE49-F238E27FC236}">
                <a16:creationId xmlns:a16="http://schemas.microsoft.com/office/drawing/2014/main" id="{61EBAF1A-877E-4176-8FBD-2A1D54AFA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4" y="5126039"/>
            <a:ext cx="7323137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2400" b="1">
                <a:solidFill>
                  <a:srgbClr val="FF0000"/>
                </a:solidFill>
              </a:rPr>
              <a:t>如果输入很大，其对应的斜率就很小，我们知道，其斜率（梯度）在反向传播中是权值学习速率。所以就会出现如下的问题</a:t>
            </a:r>
            <a:r>
              <a:rPr lang="en-US" altLang="zh-CN" sz="2400" b="1">
                <a:solidFill>
                  <a:srgbClr val="FF0000"/>
                </a:solidFill>
              </a:rPr>
              <a:t>:</a:t>
            </a:r>
            <a:r>
              <a:rPr lang="zh-CN" altLang="en-US" sz="2400" b="1">
                <a:solidFill>
                  <a:srgbClr val="FF0000"/>
                </a:solidFill>
              </a:rPr>
              <a:t> 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内容占位符 1">
            <a:extLst>
              <a:ext uri="{FF2B5EF4-FFF2-40B4-BE49-F238E27FC236}">
                <a16:creationId xmlns:a16="http://schemas.microsoft.com/office/drawing/2014/main" id="{4D3D6050-2C86-4E3C-9509-F5F8988C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Why is BN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5843" name="标题 2">
            <a:extLst>
              <a:ext uri="{FF2B5EF4-FFF2-40B4-BE49-F238E27FC236}">
                <a16:creationId xmlns:a16="http://schemas.microsoft.com/office/drawing/2014/main" id="{7FDF5F80-0254-4EF8-87AF-7D8F569C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7" y="100704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35844" name="Picture 2" descr="è¿éåå¾çæè¿°">
            <a:extLst>
              <a:ext uri="{FF2B5EF4-FFF2-40B4-BE49-F238E27FC236}">
                <a16:creationId xmlns:a16="http://schemas.microsoft.com/office/drawing/2014/main" id="{B0A06F9E-DA26-45B3-897B-855ACCCA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26" y="881063"/>
            <a:ext cx="5019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文本框 3">
            <a:extLst>
              <a:ext uri="{FF2B5EF4-FFF2-40B4-BE49-F238E27FC236}">
                <a16:creationId xmlns:a16="http://schemas.microsoft.com/office/drawing/2014/main" id="{A2C9C0E8-FF23-4765-9FF9-54BF93CED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6575" y="4635501"/>
            <a:ext cx="76327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b="1">
                <a:solidFill>
                  <a:srgbClr val="3333CC"/>
                </a:solidFill>
              </a:rPr>
              <a:t>在深度网络中，如果网络的激活输出很大，其梯度就很小，学习速率就很慢。假设每层学习梯度都小于最大值</a:t>
            </a:r>
            <a:r>
              <a:rPr lang="en-US" altLang="zh-CN" b="1">
                <a:solidFill>
                  <a:srgbClr val="3333CC"/>
                </a:solidFill>
              </a:rPr>
              <a:t>0.25</a:t>
            </a:r>
            <a:r>
              <a:rPr lang="zh-CN" altLang="en-US" b="1">
                <a:solidFill>
                  <a:srgbClr val="3333CC"/>
                </a:solidFill>
              </a:rPr>
              <a:t>，网络有</a:t>
            </a:r>
            <a:r>
              <a:rPr lang="en-US" altLang="zh-CN" b="1">
                <a:solidFill>
                  <a:srgbClr val="3333CC"/>
                </a:solidFill>
              </a:rPr>
              <a:t>n</a:t>
            </a:r>
            <a:r>
              <a:rPr lang="zh-CN" altLang="en-US" b="1">
                <a:solidFill>
                  <a:srgbClr val="3333CC"/>
                </a:solidFill>
              </a:rPr>
              <a:t>层，因为链式求导的原因，第一层的梯度小于</a:t>
            </a:r>
            <a:r>
              <a:rPr lang="en-US" altLang="zh-CN" b="1">
                <a:solidFill>
                  <a:srgbClr val="3333CC"/>
                </a:solidFill>
              </a:rPr>
              <a:t>0.25</a:t>
            </a:r>
            <a:r>
              <a:rPr lang="zh-CN" altLang="en-US" b="1">
                <a:solidFill>
                  <a:srgbClr val="3333CC"/>
                </a:solidFill>
              </a:rPr>
              <a:t>的</a:t>
            </a:r>
            <a:r>
              <a:rPr lang="en-US" altLang="zh-CN" b="1">
                <a:solidFill>
                  <a:srgbClr val="3333CC"/>
                </a:solidFill>
              </a:rPr>
              <a:t>n</a:t>
            </a:r>
            <a:r>
              <a:rPr lang="zh-CN" altLang="en-US" b="1">
                <a:solidFill>
                  <a:srgbClr val="3333CC"/>
                </a:solidFill>
              </a:rPr>
              <a:t>次方，所以学习速率就慢，对于最后一层只需对自身求导</a:t>
            </a:r>
            <a:r>
              <a:rPr lang="en-US" altLang="zh-CN" b="1">
                <a:solidFill>
                  <a:srgbClr val="3333CC"/>
                </a:solidFill>
              </a:rPr>
              <a:t>1</a:t>
            </a:r>
            <a:r>
              <a:rPr lang="zh-CN" altLang="en-US" b="1">
                <a:solidFill>
                  <a:srgbClr val="3333CC"/>
                </a:solidFill>
              </a:rPr>
              <a:t>次，梯度就大，学习速率就快。 </a:t>
            </a:r>
            <a:br>
              <a:rPr lang="zh-CN" altLang="en-US" b="1">
                <a:solidFill>
                  <a:srgbClr val="3333CC"/>
                </a:solidFill>
              </a:rPr>
            </a:br>
            <a:r>
              <a:rPr lang="zh-CN" altLang="en-US" b="1">
                <a:solidFill>
                  <a:srgbClr val="3333CC"/>
                </a:solidFill>
              </a:rPr>
              <a:t>这会造成的影响是在一个很大的深度网络中，浅层基本不学习，权值变化小，后面几层一直在学习，结果就是，后面几层基本可以表示整个网络，失去了深度的意义</a:t>
            </a:r>
          </a:p>
        </p:txBody>
      </p:sp>
      <p:sp>
        <p:nvSpPr>
          <p:cNvPr id="35846" name="文本框 6">
            <a:extLst>
              <a:ext uri="{FF2B5EF4-FFF2-40B4-BE49-F238E27FC236}">
                <a16:creationId xmlns:a16="http://schemas.microsoft.com/office/drawing/2014/main" id="{DCBB2411-7AF1-4008-B340-D0E5A0AA5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6575" y="1916114"/>
            <a:ext cx="3816350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b="1">
                <a:solidFill>
                  <a:srgbClr val="FF0000"/>
                </a:solidFill>
              </a:rPr>
              <a:t>关于梯度爆炸，根据链式求导法</a:t>
            </a:r>
            <a:r>
              <a:rPr lang="en-US" altLang="zh-CN" b="1">
                <a:solidFill>
                  <a:srgbClr val="FF0000"/>
                </a:solidFill>
              </a:rPr>
              <a:t>: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 </a:t>
            </a:r>
            <a:br>
              <a:rPr lang="zh-CN" altLang="en-US" b="1">
                <a:solidFill>
                  <a:srgbClr val="FF0000"/>
                </a:solidFill>
              </a:rPr>
            </a:br>
            <a:r>
              <a:rPr lang="zh-CN" altLang="en-US" b="1">
                <a:solidFill>
                  <a:srgbClr val="9933FF"/>
                </a:solidFill>
              </a:rPr>
              <a:t>第一层偏移量的梯度</a:t>
            </a:r>
            <a:r>
              <a:rPr lang="en-US" altLang="zh-CN" b="1">
                <a:solidFill>
                  <a:srgbClr val="9933FF"/>
                </a:solidFill>
              </a:rPr>
              <a:t>=</a:t>
            </a:r>
            <a:r>
              <a:rPr lang="zh-CN" altLang="en-US" b="1">
                <a:solidFill>
                  <a:srgbClr val="9933FF"/>
                </a:solidFill>
              </a:rPr>
              <a:t>激活层斜率</a:t>
            </a:r>
            <a:r>
              <a:rPr lang="en-US" altLang="zh-CN" b="1">
                <a:solidFill>
                  <a:srgbClr val="9933FF"/>
                </a:solidFill>
              </a:rPr>
              <a:t>1x</a:t>
            </a:r>
            <a:r>
              <a:rPr lang="zh-CN" altLang="en-US" b="1">
                <a:solidFill>
                  <a:srgbClr val="9933FF"/>
                </a:solidFill>
              </a:rPr>
              <a:t>权值</a:t>
            </a:r>
            <a:r>
              <a:rPr lang="en-US" altLang="zh-CN" b="1">
                <a:solidFill>
                  <a:srgbClr val="9933FF"/>
                </a:solidFill>
              </a:rPr>
              <a:t>1x</a:t>
            </a:r>
            <a:r>
              <a:rPr lang="zh-CN" altLang="en-US" b="1">
                <a:solidFill>
                  <a:srgbClr val="9933FF"/>
                </a:solidFill>
              </a:rPr>
              <a:t>激活层斜率</a:t>
            </a:r>
            <a:r>
              <a:rPr lang="en-US" altLang="zh-CN" b="1">
                <a:solidFill>
                  <a:srgbClr val="9933FF"/>
                </a:solidFill>
              </a:rPr>
              <a:t>2x…</a:t>
            </a:r>
            <a:r>
              <a:rPr lang="zh-CN" altLang="en-US" b="1">
                <a:solidFill>
                  <a:srgbClr val="9933FF"/>
                </a:solidFill>
              </a:rPr>
              <a:t>激活层斜率</a:t>
            </a:r>
            <a:r>
              <a:rPr lang="en-US" altLang="zh-CN" b="1">
                <a:solidFill>
                  <a:srgbClr val="9933FF"/>
                </a:solidFill>
              </a:rPr>
              <a:t>(n-1)x</a:t>
            </a:r>
            <a:r>
              <a:rPr lang="zh-CN" altLang="en-US" b="1">
                <a:solidFill>
                  <a:srgbClr val="9933FF"/>
                </a:solidFill>
              </a:rPr>
              <a:t>权值</a:t>
            </a:r>
            <a:r>
              <a:rPr lang="en-US" altLang="zh-CN" b="1">
                <a:solidFill>
                  <a:srgbClr val="9933FF"/>
                </a:solidFill>
              </a:rPr>
              <a:t>(n-1)x</a:t>
            </a:r>
            <a:r>
              <a:rPr lang="zh-CN" altLang="en-US" b="1">
                <a:solidFill>
                  <a:srgbClr val="9933FF"/>
                </a:solidFill>
              </a:rPr>
              <a:t>激活层斜率</a:t>
            </a:r>
            <a:r>
              <a:rPr lang="en-US" altLang="zh-CN" b="1">
                <a:solidFill>
                  <a:srgbClr val="9933FF"/>
                </a:solidFill>
              </a:rPr>
              <a:t>n </a:t>
            </a:r>
            <a:br>
              <a:rPr lang="zh-CN" altLang="en-US" b="1">
                <a:solidFill>
                  <a:srgbClr val="FF0000"/>
                </a:solidFill>
              </a:rPr>
            </a:br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假如激活层斜率均为最大值</a:t>
            </a:r>
            <a:r>
              <a:rPr lang="en-US" altLang="zh-CN" b="1">
                <a:solidFill>
                  <a:srgbClr val="FF0000"/>
                </a:solidFill>
              </a:rPr>
              <a:t>0.25</a:t>
            </a:r>
            <a:r>
              <a:rPr lang="zh-CN" altLang="en-US" b="1">
                <a:solidFill>
                  <a:srgbClr val="FF0000"/>
                </a:solidFill>
              </a:rPr>
              <a:t>，所有层的权值为</a:t>
            </a:r>
            <a:r>
              <a:rPr lang="en-US" altLang="zh-CN" b="1">
                <a:solidFill>
                  <a:srgbClr val="FF0000"/>
                </a:solidFill>
              </a:rPr>
              <a:t>100</a:t>
            </a:r>
            <a:r>
              <a:rPr lang="zh-CN" altLang="en-US" b="1">
                <a:solidFill>
                  <a:srgbClr val="FF0000"/>
                </a:solidFill>
              </a:rPr>
              <a:t>，这样梯度就会指数增加。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1">
            <a:extLst>
              <a:ext uri="{FF2B5EF4-FFF2-40B4-BE49-F238E27FC236}">
                <a16:creationId xmlns:a16="http://schemas.microsoft.com/office/drawing/2014/main" id="{08136227-6123-4A29-860D-DE815319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389" y="1206500"/>
            <a:ext cx="8785225" cy="503078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How to use BN</a:t>
            </a:r>
          </a:p>
          <a:p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注意：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6867" name="标题 2">
            <a:extLst>
              <a:ext uri="{FF2B5EF4-FFF2-40B4-BE49-F238E27FC236}">
                <a16:creationId xmlns:a16="http://schemas.microsoft.com/office/drawing/2014/main" id="{D7F031C7-F38B-4B1E-B6A8-FA6B9F7D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66" y="34925"/>
            <a:ext cx="8805862" cy="836613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卷积神经网络</a:t>
            </a:r>
          </a:p>
        </p:txBody>
      </p:sp>
      <p:pic>
        <p:nvPicPr>
          <p:cNvPr id="36868" name="Picture 2" descr="è¿éåå¾çæè¿°">
            <a:extLst>
              <a:ext uri="{FF2B5EF4-FFF2-40B4-BE49-F238E27FC236}">
                <a16:creationId xmlns:a16="http://schemas.microsoft.com/office/drawing/2014/main" id="{CC73AB8C-40B4-4BAE-B94C-1C6BFDA1AD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1268413"/>
            <a:ext cx="50101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文本框 3">
            <a:extLst>
              <a:ext uri="{FF2B5EF4-FFF2-40B4-BE49-F238E27FC236}">
                <a16:creationId xmlns:a16="http://schemas.microsoft.com/office/drawing/2014/main" id="{D0F658C8-C5E0-4E5D-8046-DE4BDE1CA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4941888"/>
            <a:ext cx="806450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sz="2000" b="1">
                <a:solidFill>
                  <a:srgbClr val="3333CC"/>
                </a:solidFill>
              </a:rPr>
              <a:t>1.</a:t>
            </a:r>
            <a:r>
              <a:rPr lang="zh-CN" altLang="en-US" sz="2000" b="1">
                <a:solidFill>
                  <a:srgbClr val="3333CC"/>
                </a:solidFill>
              </a:rPr>
              <a:t>网络训练中以</a:t>
            </a:r>
            <a:r>
              <a:rPr lang="en-US" altLang="zh-CN" sz="2000" b="1">
                <a:solidFill>
                  <a:srgbClr val="3333CC"/>
                </a:solidFill>
              </a:rPr>
              <a:t>batch_size</a:t>
            </a:r>
            <a:r>
              <a:rPr lang="zh-CN" altLang="en-US" sz="2000" b="1">
                <a:solidFill>
                  <a:srgbClr val="3333CC"/>
                </a:solidFill>
              </a:rPr>
              <a:t>为最小单位不断迭代，很显然，新的</a:t>
            </a:r>
            <a:r>
              <a:rPr lang="en-US" altLang="zh-CN" sz="2000" b="1">
                <a:solidFill>
                  <a:srgbClr val="3333CC"/>
                </a:solidFill>
              </a:rPr>
              <a:t>batch_size</a:t>
            </a:r>
            <a:r>
              <a:rPr lang="zh-CN" altLang="en-US" sz="2000" b="1">
                <a:solidFill>
                  <a:srgbClr val="3333CC"/>
                </a:solidFill>
              </a:rPr>
              <a:t>进入网络，机会有新的</a:t>
            </a:r>
            <a:r>
              <a:rPr lang="en-US" altLang="zh-CN" sz="2000" b="1">
                <a:solidFill>
                  <a:srgbClr val="3333CC"/>
                </a:solidFill>
              </a:rPr>
              <a:t>γ</a:t>
            </a:r>
            <a:r>
              <a:rPr lang="zh-CN" altLang="en-US" sz="2000" b="1">
                <a:solidFill>
                  <a:srgbClr val="3333CC"/>
                </a:solidFill>
              </a:rPr>
              <a:t>与</a:t>
            </a:r>
            <a:r>
              <a:rPr lang="en-US" altLang="zh-CN" sz="2000" b="1">
                <a:solidFill>
                  <a:srgbClr val="3333CC"/>
                </a:solidFill>
              </a:rPr>
              <a:t>β</a:t>
            </a:r>
            <a:r>
              <a:rPr lang="zh-CN" altLang="en-US" sz="2000" b="1">
                <a:solidFill>
                  <a:srgbClr val="3333CC"/>
                </a:solidFill>
              </a:rPr>
              <a:t>，因此，在</a:t>
            </a:r>
            <a:r>
              <a:rPr lang="en-US" altLang="zh-CN" sz="2000" b="1">
                <a:solidFill>
                  <a:srgbClr val="3333CC"/>
                </a:solidFill>
              </a:rPr>
              <a:t>BN</a:t>
            </a:r>
            <a:r>
              <a:rPr lang="zh-CN" altLang="en-US" sz="2000" b="1">
                <a:solidFill>
                  <a:srgbClr val="3333CC"/>
                </a:solidFill>
              </a:rPr>
              <a:t>层中，有总图片数</a:t>
            </a:r>
            <a:r>
              <a:rPr lang="en-US" altLang="zh-CN" sz="2000" b="1">
                <a:solidFill>
                  <a:srgbClr val="3333CC"/>
                </a:solidFill>
              </a:rPr>
              <a:t>/batch_size</a:t>
            </a:r>
            <a:r>
              <a:rPr lang="zh-CN" altLang="en-US" sz="2000" b="1">
                <a:solidFill>
                  <a:srgbClr val="3333CC"/>
                </a:solidFill>
              </a:rPr>
              <a:t>组</a:t>
            </a:r>
            <a:r>
              <a:rPr lang="en-US" altLang="zh-CN" sz="2000" b="1">
                <a:solidFill>
                  <a:srgbClr val="3333CC"/>
                </a:solidFill>
              </a:rPr>
              <a:t>γ</a:t>
            </a:r>
            <a:r>
              <a:rPr lang="zh-CN" altLang="en-US" sz="2000" b="1">
                <a:solidFill>
                  <a:srgbClr val="3333CC"/>
                </a:solidFill>
              </a:rPr>
              <a:t>与</a:t>
            </a:r>
            <a:r>
              <a:rPr lang="en-US" altLang="zh-CN" sz="2000" b="1">
                <a:solidFill>
                  <a:srgbClr val="3333CC"/>
                </a:solidFill>
              </a:rPr>
              <a:t>β</a:t>
            </a:r>
            <a:r>
              <a:rPr lang="zh-CN" altLang="en-US" sz="2000" b="1">
                <a:solidFill>
                  <a:srgbClr val="3333CC"/>
                </a:solidFill>
              </a:rPr>
              <a:t>被保存下来。 </a:t>
            </a:r>
            <a:br>
              <a:rPr lang="zh-CN" altLang="en-US" sz="2000" b="1">
                <a:solidFill>
                  <a:srgbClr val="3333CC"/>
                </a:solidFill>
              </a:rPr>
            </a:br>
            <a:r>
              <a:rPr lang="en-US" altLang="zh-CN" sz="2000" b="1">
                <a:solidFill>
                  <a:srgbClr val="3333CC"/>
                </a:solidFill>
              </a:rPr>
              <a:t>2.</a:t>
            </a:r>
            <a:r>
              <a:rPr lang="zh-CN" altLang="en-US" sz="2000" b="1">
                <a:solidFill>
                  <a:srgbClr val="3333CC"/>
                </a:solidFill>
              </a:rPr>
              <a:t>图像卷积的过程中，通常是使用多个卷积核，得到多张特征图，对于多个的卷积核需要保存多个的</a:t>
            </a:r>
            <a:r>
              <a:rPr lang="en-US" altLang="zh-CN" sz="2000" b="1">
                <a:solidFill>
                  <a:srgbClr val="3333CC"/>
                </a:solidFill>
              </a:rPr>
              <a:t>γ</a:t>
            </a:r>
            <a:r>
              <a:rPr lang="zh-CN" altLang="en-US" sz="2000" b="1">
                <a:solidFill>
                  <a:srgbClr val="3333CC"/>
                </a:solidFill>
              </a:rPr>
              <a:t>与</a:t>
            </a:r>
            <a:r>
              <a:rPr lang="en-US" altLang="zh-CN" sz="2000" b="1">
                <a:solidFill>
                  <a:srgbClr val="3333CC"/>
                </a:solidFill>
              </a:rPr>
              <a:t>β</a:t>
            </a:r>
            <a:r>
              <a:rPr lang="zh-CN" altLang="en-US" sz="2000" b="1">
                <a:solidFill>
                  <a:srgbClr val="3333CC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94CC0-42B0-418E-870D-D9F052D6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深度学习中使用的梯度下降法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4133E8-2542-434A-B0D1-77046ADF1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批量梯度下降（</a:t>
            </a:r>
            <a:r>
              <a:rPr lang="en-US" altLang="zh-CN" b="1" dirty="0"/>
              <a:t>Batch Gradient Descent</a:t>
            </a:r>
            <a:r>
              <a:rPr lang="zh-CN" altLang="en-US" b="1" dirty="0"/>
              <a:t>）、随机梯度下降（</a:t>
            </a:r>
            <a:r>
              <a:rPr lang="en-US" altLang="zh-CN" b="1" dirty="0"/>
              <a:t>Stochastic Gradient Descent</a:t>
            </a:r>
            <a:r>
              <a:rPr lang="zh-CN" altLang="en-US" b="1" dirty="0"/>
              <a:t>）以及小批量梯度下降（</a:t>
            </a:r>
            <a:r>
              <a:rPr lang="en-US" altLang="zh-CN" b="1" dirty="0"/>
              <a:t>Mini-Batch Gradient Descent</a:t>
            </a:r>
            <a:r>
              <a:rPr lang="zh-CN" altLang="en-US" b="1" dirty="0"/>
              <a:t>）</a:t>
            </a:r>
            <a:r>
              <a:rPr lang="zh-CN" altLang="en-US" dirty="0"/>
              <a:t>。其中小批量梯度下降法也常用在深度学习中进行模型的训练。</a:t>
            </a:r>
          </a:p>
        </p:txBody>
      </p:sp>
    </p:spTree>
    <p:extLst>
      <p:ext uri="{BB962C8B-B14F-4D97-AF65-F5344CB8AC3E}">
        <p14:creationId xmlns:p14="http://schemas.microsoft.com/office/powerpoint/2010/main" val="311381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1689" y="2369024"/>
            <a:ext cx="102598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方法一</a:t>
            </a:r>
            <a:endParaRPr lang="en-US" altLang="zh-CN" dirty="0"/>
          </a:p>
          <a:p>
            <a:r>
              <a:rPr lang="en-US" altLang="zh-CN" dirty="0" err="1"/>
              <a:t>def</a:t>
            </a:r>
            <a:r>
              <a:rPr lang="en-US" altLang="zh-CN" dirty="0"/>
              <a:t> step_function1(x):	</a:t>
            </a:r>
          </a:p>
          <a:p>
            <a:r>
              <a:rPr lang="en-US" altLang="zh-CN" dirty="0"/>
              <a:t>     if x &gt; 0:		</a:t>
            </a:r>
          </a:p>
          <a:p>
            <a:r>
              <a:rPr lang="en-US" altLang="zh-CN" dirty="0"/>
              <a:t>         return 1	</a:t>
            </a:r>
          </a:p>
          <a:p>
            <a:r>
              <a:rPr lang="en-US" altLang="zh-CN" dirty="0"/>
              <a:t>     else:		</a:t>
            </a:r>
          </a:p>
          <a:p>
            <a:r>
              <a:rPr lang="en-US" altLang="zh-CN" dirty="0"/>
              <a:t>         return 0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方法二		</a:t>
            </a:r>
            <a:endParaRPr lang="en-US" altLang="zh-CN" dirty="0"/>
          </a:p>
          <a:p>
            <a:r>
              <a:rPr lang="en-US" altLang="zh-CN" dirty="0" err="1"/>
              <a:t>def</a:t>
            </a:r>
            <a:r>
              <a:rPr lang="en-US" altLang="zh-CN" dirty="0"/>
              <a:t> step_function2(x):    </a:t>
            </a:r>
          </a:p>
          <a:p>
            <a:r>
              <a:rPr lang="en-US" altLang="zh-CN" dirty="0"/>
              <a:t>      return </a:t>
            </a:r>
            <a:r>
              <a:rPr lang="en-US" altLang="zh-CN" dirty="0" err="1"/>
              <a:t>np.array</a:t>
            </a:r>
            <a:r>
              <a:rPr lang="en-US" altLang="zh-CN" dirty="0"/>
              <a:t>(x&gt;0, </a:t>
            </a:r>
            <a:r>
              <a:rPr lang="en-US" altLang="zh-CN" dirty="0" err="1"/>
              <a:t>dtype</a:t>
            </a:r>
            <a:r>
              <a:rPr lang="en-US" altLang="zh-CN" dirty="0"/>
              <a:t>=np.int)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np.arange</a:t>
            </a:r>
            <a:r>
              <a:rPr lang="en-US" altLang="zh-CN" dirty="0"/>
              <a:t>(-5.0, 5.0, 0.1) # </a:t>
            </a:r>
            <a:r>
              <a:rPr lang="zh-CN" altLang="en-US" dirty="0"/>
              <a:t>在</a:t>
            </a:r>
            <a:r>
              <a:rPr lang="en-US" altLang="zh-CN" dirty="0"/>
              <a:t>-0.5</a:t>
            </a:r>
            <a:r>
              <a:rPr lang="zh-CN" altLang="en-US" dirty="0"/>
              <a:t>到</a:t>
            </a:r>
            <a:r>
              <a:rPr lang="en-US" altLang="zh-CN" dirty="0"/>
              <a:t>0.5</a:t>
            </a:r>
            <a:r>
              <a:rPr lang="zh-CN" altLang="en-US" dirty="0"/>
              <a:t>的范围内，以</a:t>
            </a:r>
            <a:r>
              <a:rPr lang="en-US" altLang="zh-CN" dirty="0"/>
              <a:t>0.1</a:t>
            </a:r>
            <a:r>
              <a:rPr lang="zh-CN" altLang="en-US" dirty="0"/>
              <a:t>为单位，生成</a:t>
            </a:r>
            <a:r>
              <a:rPr lang="en-US" altLang="zh-CN" dirty="0" err="1"/>
              <a:t>NumPy</a:t>
            </a:r>
            <a:r>
              <a:rPr lang="zh-CN" altLang="en-US" dirty="0"/>
              <a:t>数组</a:t>
            </a:r>
            <a:r>
              <a:rPr lang="en-US" altLang="zh-CN" dirty="0"/>
              <a:t>([-5.0,-4.9,...,4.9])</a:t>
            </a:r>
          </a:p>
          <a:p>
            <a:r>
              <a:rPr lang="en-US" altLang="zh-CN" dirty="0"/>
              <a:t>y = step_function2(x)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plt.ylim</a:t>
            </a:r>
            <a:r>
              <a:rPr lang="en-US" altLang="zh-CN" dirty="0"/>
              <a:t>(-0.1, 1.1) # </a:t>
            </a:r>
            <a:r>
              <a:rPr lang="zh-CN" altLang="en-US" dirty="0"/>
              <a:t>指定</a:t>
            </a:r>
            <a:r>
              <a:rPr lang="en-US" altLang="zh-CN" dirty="0"/>
              <a:t>y</a:t>
            </a:r>
            <a:r>
              <a:rPr lang="zh-CN" altLang="en-US" dirty="0"/>
              <a:t>轴的范围</a:t>
            </a:r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07619"/>
                <a:ext cx="10485474" cy="57142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激活函数：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dirty="0"/>
                  <a:t>单位阶跃函数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   </a:t>
                </a:r>
                <a:endParaRPr lang="en-US" altLang="zh-CN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dirty="0"/>
                  <a:t>     输入小于等于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时，输出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；    当输入大于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时，输出</a:t>
                </a:r>
                <a:r>
                  <a:rPr lang="en-US" altLang="zh-CN" sz="2000" dirty="0"/>
                  <a:t>1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sz="2000" dirty="0"/>
              </a:p>
              <a:p>
                <a:pPr lvl="1">
                  <a:lnSpc>
                    <a:spcPct val="150000"/>
                  </a:lnSpc>
                </a:pPr>
                <a:endParaRPr lang="en-US" altLang="zh-CN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07619"/>
                <a:ext cx="10485474" cy="5714241"/>
              </a:xfrm>
              <a:blipFill rotWithShape="0">
                <a:blip r:embed="rId2"/>
                <a:stretch>
                  <a:fillRect l="-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8010343" y="906753"/>
            <a:ext cx="2961067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y=0     ω1x1+ ω2x2+ ω3x3&lt;=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  <a:p>
            <a:r>
              <a:rPr lang="en-US" altLang="zh-CN" dirty="0"/>
              <a:t>y=1     ω1x1+ ω2x2+ ω3x3&gt;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8108363" y="1574236"/>
            <a:ext cx="2862515" cy="742342"/>
            <a:chOff x="4056317" y="1854807"/>
            <a:chExt cx="2862515" cy="742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4056317" y="2227817"/>
                  <a:ext cx="2862515" cy="369332"/>
                </a:xfrm>
                <a:prstGeom prst="rect">
                  <a:avLst/>
                </a:prstGeom>
                <a:noFill/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y=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altLang="zh-CN" dirty="0"/>
                    <a:t>( ω1x1+ ω2x2+ ω3x3-</a:t>
                  </a:r>
                  <a:r>
                    <a:rPr lang="en-US" altLang="zh-CN" dirty="0">
                      <a:solidFill>
                        <a:srgbClr val="111111"/>
                      </a:solidFill>
                      <a:latin typeface="Consolas" panose="020B0609020204030204" pitchFamily="49" charset="0"/>
                    </a:rPr>
                    <a:t>θ)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6317" y="2227817"/>
                  <a:ext cx="286251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483" t="-6349" r="-847" b="-22222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下箭头 4"/>
            <p:cNvSpPr/>
            <p:nvPr/>
          </p:nvSpPr>
          <p:spPr>
            <a:xfrm>
              <a:off x="5281641" y="1854807"/>
              <a:ext cx="164640" cy="37492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36" y="2621776"/>
            <a:ext cx="21907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127DD-F5BB-4B82-B69B-DA7AB925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E320EA-DB33-4C4F-A459-63CAB8FA6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" y="2078502"/>
            <a:ext cx="11041488" cy="3324008"/>
          </a:xfrm>
        </p:spPr>
      </p:pic>
    </p:spTree>
    <p:extLst>
      <p:ext uri="{BB962C8B-B14F-4D97-AF65-F5344CB8AC3E}">
        <p14:creationId xmlns:p14="http://schemas.microsoft.com/office/powerpoint/2010/main" val="140308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43141-E205-4EDF-AB0B-EDA2491A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批量梯度下降（</a:t>
            </a:r>
            <a:r>
              <a:rPr lang="en-US" altLang="zh-CN" b="1" dirty="0"/>
              <a:t>Batch Gradient Descent</a:t>
            </a:r>
            <a:r>
              <a:rPr lang="zh-CN" altLang="en-US" b="1" dirty="0"/>
              <a:t>，</a:t>
            </a:r>
            <a:r>
              <a:rPr lang="en-US" altLang="zh-CN" b="1" dirty="0"/>
              <a:t>BGD</a:t>
            </a:r>
            <a:r>
              <a:rPr lang="zh-CN" altLang="en-US" b="1" dirty="0"/>
              <a:t>）</a:t>
            </a:r>
            <a:br>
              <a:rPr lang="zh-CN" altLang="en-US" b="1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F0C1B1-4A03-48DE-BB75-7FA827819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9" y="1779826"/>
            <a:ext cx="11340910" cy="3924689"/>
          </a:xfrm>
        </p:spPr>
      </p:pic>
    </p:spTree>
    <p:extLst>
      <p:ext uri="{BB962C8B-B14F-4D97-AF65-F5344CB8AC3E}">
        <p14:creationId xmlns:p14="http://schemas.microsoft.com/office/powerpoint/2010/main" val="5580746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D8F1E-28C0-4C84-9932-CC43BDFC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8E45894-0179-4EA2-8C46-1D52AB480209}"/>
              </a:ext>
            </a:extLst>
          </p:cNvPr>
          <p:cNvSpPr/>
          <p:nvPr/>
        </p:nvSpPr>
        <p:spPr>
          <a:xfrm>
            <a:off x="2544210" y="2865126"/>
            <a:ext cx="4915949" cy="4801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4E85D2-8A52-4D8E-9917-F5413EBB5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1" y="3173781"/>
            <a:ext cx="11922589" cy="2827138"/>
          </a:xfrm>
          <a:prstGeom prst="rect">
            <a:avLst/>
          </a:prstGeom>
        </p:spPr>
      </p:pic>
      <p:pic>
        <p:nvPicPr>
          <p:cNvPr id="4098" name="Picture 2" descr="这里写图片描述">
            <a:extLst>
              <a:ext uri="{FF2B5EF4-FFF2-40B4-BE49-F238E27FC236}">
                <a16:creationId xmlns:a16="http://schemas.microsoft.com/office/drawing/2014/main" id="{9AC9B621-5790-432B-B7DC-F9F3D032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9" y="1141100"/>
            <a:ext cx="7533244" cy="188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E173946-1835-49A6-A9CD-A7026E0BDEC1}"/>
              </a:ext>
            </a:extLst>
          </p:cNvPr>
          <p:cNvSpPr/>
          <p:nvPr/>
        </p:nvSpPr>
        <p:spPr>
          <a:xfrm>
            <a:off x="2857500" y="2428874"/>
            <a:ext cx="5600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2415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75683-8D22-4543-8784-C2DEA82E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随机梯度下降（</a:t>
            </a:r>
            <a:r>
              <a:rPr lang="en-US" altLang="zh-CN" b="1" dirty="0"/>
              <a:t>Stochastic Gradient Descent</a:t>
            </a:r>
            <a:r>
              <a:rPr lang="zh-CN" altLang="en-US" b="1" dirty="0"/>
              <a:t>，</a:t>
            </a:r>
            <a:r>
              <a:rPr lang="en-US" altLang="zh-CN" b="1" dirty="0"/>
              <a:t>SGD</a:t>
            </a:r>
            <a:r>
              <a:rPr lang="zh-CN" altLang="en-US" b="1" dirty="0"/>
              <a:t>）</a:t>
            </a:r>
            <a:br>
              <a:rPr lang="zh-CN" altLang="en-US" b="1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5AA232-94E6-4097-9916-8FF6B0883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9" y="1566575"/>
            <a:ext cx="11498921" cy="4926300"/>
          </a:xfrm>
        </p:spPr>
      </p:pic>
    </p:spTree>
    <p:extLst>
      <p:ext uri="{BB962C8B-B14F-4D97-AF65-F5344CB8AC3E}">
        <p14:creationId xmlns:p14="http://schemas.microsoft.com/office/powerpoint/2010/main" val="15156579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9173E-E829-4526-B5AF-C07A7904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279BC1A-EFE5-44CA-9F8D-7D5E85037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9" y="3567788"/>
            <a:ext cx="10939421" cy="2595795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77D7CD-71F0-4E06-AC22-D9A938FAE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3" y="464698"/>
            <a:ext cx="5092202" cy="296430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2B5141F-DE68-469C-9C16-AA3426E40A2F}"/>
              </a:ext>
            </a:extLst>
          </p:cNvPr>
          <p:cNvSpPr/>
          <p:nvPr/>
        </p:nvSpPr>
        <p:spPr>
          <a:xfrm>
            <a:off x="3081338" y="2794000"/>
            <a:ext cx="5600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31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B21FB-7A9A-4197-9896-87C8410A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4D95F5-A2C3-4CAB-9ADE-3A41C316A3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400" y="1690688"/>
            <a:ext cx="10911248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zh-CN" altLang="en-US" sz="3200" dirty="0"/>
              <a:t>这里我们假设有</a:t>
            </a:r>
            <a:r>
              <a:rPr lang="en-US" altLang="zh-CN" sz="3200" dirty="0"/>
              <a:t>30W</a:t>
            </a:r>
            <a:r>
              <a:rPr lang="zh-CN" altLang="en-US" sz="3200" dirty="0"/>
              <a:t>个样本，对于</a:t>
            </a:r>
            <a:r>
              <a:rPr lang="en-US" altLang="zh-CN" sz="3200" dirty="0"/>
              <a:t>BGD</a:t>
            </a:r>
            <a:r>
              <a:rPr lang="zh-CN" altLang="en-US" sz="3200" dirty="0"/>
              <a:t>而言，每次迭代需要计算</a:t>
            </a:r>
            <a:r>
              <a:rPr lang="en-US" altLang="zh-CN" sz="3200" dirty="0"/>
              <a:t>30W</a:t>
            </a:r>
            <a:r>
              <a:rPr lang="zh-CN" altLang="en-US" sz="3200" dirty="0"/>
              <a:t>个样本才能对参数进行一次更新，需要求得最小值可能需要多次迭代（假设这里是</a:t>
            </a:r>
            <a:r>
              <a:rPr lang="en-US" altLang="zh-CN" sz="3200" dirty="0"/>
              <a:t>10</a:t>
            </a:r>
            <a:r>
              <a:rPr lang="zh-CN" altLang="en-US" sz="3200" dirty="0"/>
              <a:t>）；而对于</a:t>
            </a:r>
            <a:r>
              <a:rPr lang="en-US" altLang="zh-CN" sz="3200" dirty="0"/>
              <a:t>SGD</a:t>
            </a:r>
            <a:r>
              <a:rPr lang="zh-CN" altLang="en-US" sz="3200" dirty="0"/>
              <a:t>，每次更新参数只需要一个样本，因此若使用这</a:t>
            </a:r>
            <a:r>
              <a:rPr lang="en-US" altLang="zh-CN" sz="3200" dirty="0"/>
              <a:t>30W</a:t>
            </a:r>
            <a:r>
              <a:rPr lang="zh-CN" altLang="en-US" sz="3200" dirty="0"/>
              <a:t>个样本进行参数更新，则参数会被更新（迭代）</a:t>
            </a:r>
            <a:r>
              <a:rPr lang="en-US" altLang="zh-CN" sz="3200" dirty="0"/>
              <a:t>30W</a:t>
            </a:r>
            <a:r>
              <a:rPr lang="zh-CN" altLang="en-US" sz="3200" dirty="0"/>
              <a:t>次，而这期间，</a:t>
            </a:r>
            <a:r>
              <a:rPr lang="en-US" altLang="zh-CN" sz="3200" dirty="0"/>
              <a:t>SGD</a:t>
            </a:r>
            <a:r>
              <a:rPr lang="zh-CN" altLang="en-US" sz="3200" dirty="0"/>
              <a:t>就能保证能够收敛到一个合适的最小值上了。也就是说，在收敛时，</a:t>
            </a:r>
            <a:r>
              <a:rPr lang="en-US" altLang="zh-CN" sz="3200" dirty="0"/>
              <a:t>BGD</a:t>
            </a:r>
            <a:r>
              <a:rPr lang="zh-CN" altLang="en-US" sz="3200" dirty="0"/>
              <a:t>计算了 </a:t>
            </a:r>
            <a:r>
              <a:rPr lang="en-US" altLang="zh-CN" sz="3200" dirty="0"/>
              <a:t>10×30W </a:t>
            </a:r>
            <a:r>
              <a:rPr lang="zh-CN" altLang="en-US" sz="3200" dirty="0"/>
              <a:t>次，而</a:t>
            </a:r>
            <a:r>
              <a:rPr lang="en-US" altLang="zh-CN" sz="3200" dirty="0"/>
              <a:t>SGD</a:t>
            </a:r>
            <a:r>
              <a:rPr lang="zh-CN" altLang="en-US" sz="3200" dirty="0"/>
              <a:t>只计算了 </a:t>
            </a:r>
            <a:r>
              <a:rPr lang="en-US" altLang="zh-CN" sz="3200" dirty="0"/>
              <a:t>1×30W </a:t>
            </a:r>
            <a:r>
              <a:rPr lang="zh-CN" altLang="en-US" sz="3200" dirty="0"/>
              <a:t>次。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6712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5842B-BB32-4CAC-8C10-5904DE8E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小批量梯度下降（</a:t>
            </a:r>
            <a:r>
              <a:rPr lang="en-US" altLang="zh-CN" b="1" dirty="0"/>
              <a:t>Mini-Batch Gradient Descent, MBGD</a:t>
            </a:r>
            <a:r>
              <a:rPr lang="zh-CN" altLang="en-US" b="1" dirty="0"/>
              <a:t>）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9637E-660A-4FEC-B45B-20EF3C960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690688"/>
            <a:ext cx="10515600" cy="4351338"/>
          </a:xfrm>
        </p:spPr>
        <p:txBody>
          <a:bodyPr/>
          <a:lstStyle/>
          <a:p>
            <a:r>
              <a:rPr lang="zh-CN" altLang="en-US" b="1" dirty="0"/>
              <a:t>小批量梯度下降</a:t>
            </a:r>
            <a:r>
              <a:rPr lang="zh-CN" altLang="en-US" dirty="0"/>
              <a:t>，是对批量梯度下降以及随机梯度下降的一个折中办法。其思想是：</a:t>
            </a:r>
            <a:r>
              <a:rPr lang="zh-CN" altLang="en-US" b="1" dirty="0"/>
              <a:t>每次迭代</a:t>
            </a:r>
            <a:r>
              <a:rPr lang="zh-CN" altLang="en-US" dirty="0"/>
              <a:t> 使用 ** </a:t>
            </a:r>
            <a:r>
              <a:rPr lang="en-US" altLang="zh-CN" dirty="0" err="1"/>
              <a:t>batch_size</a:t>
            </a:r>
            <a:r>
              <a:rPr lang="en-US" altLang="zh-CN" dirty="0"/>
              <a:t>** </a:t>
            </a:r>
            <a:r>
              <a:rPr lang="zh-CN" altLang="en-US" dirty="0"/>
              <a:t>个样本来对参数进行更新。</a:t>
            </a:r>
          </a:p>
        </p:txBody>
      </p:sp>
      <p:pic>
        <p:nvPicPr>
          <p:cNvPr id="6146" name="Picture 2" descr="这里写图片描述">
            <a:extLst>
              <a:ext uri="{FF2B5EF4-FFF2-40B4-BE49-F238E27FC236}">
                <a16:creationId xmlns:a16="http://schemas.microsoft.com/office/drawing/2014/main" id="{02D8F0D4-D5AA-4ADA-9EBF-8038F96F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3214195"/>
            <a:ext cx="8262937" cy="32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C2288C-3AFE-44FB-817E-279DB53E893E}"/>
              </a:ext>
            </a:extLst>
          </p:cNvPr>
          <p:cNvSpPr/>
          <p:nvPr/>
        </p:nvSpPr>
        <p:spPr>
          <a:xfrm>
            <a:off x="4171950" y="5857875"/>
            <a:ext cx="5600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013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B317C-B44A-4449-95AE-A0374BEF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C69991-773F-4FCD-ACEC-14DF2C900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1" y="2115862"/>
            <a:ext cx="11723503" cy="2837138"/>
          </a:xfrm>
        </p:spPr>
      </p:pic>
    </p:spTree>
    <p:extLst>
      <p:ext uri="{BB962C8B-B14F-4D97-AF65-F5344CB8AC3E}">
        <p14:creationId xmlns:p14="http://schemas.microsoft.com/office/powerpoint/2010/main" val="181879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sz="2000" dirty="0"/>
              <a:t>Sigmoid</a:t>
            </a:r>
            <a:r>
              <a:rPr lang="zh-CN" altLang="en-US" sz="2000" dirty="0"/>
              <a:t>型函数</a:t>
            </a:r>
            <a:r>
              <a:rPr lang="en-US" altLang="zh-CN" sz="2000" dirty="0"/>
              <a:t>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/>
              <a:t>    当输入趋近于正无穷</a:t>
            </a:r>
            <a:r>
              <a:rPr lang="en-US" altLang="zh-CN" sz="2000" dirty="0"/>
              <a:t>/</a:t>
            </a:r>
            <a:r>
              <a:rPr lang="zh-CN" altLang="en-US" sz="2000" dirty="0"/>
              <a:t>负无穷时，输出无限接近于</a:t>
            </a:r>
            <a:r>
              <a:rPr lang="en-US" altLang="zh-CN" sz="2000" dirty="0"/>
              <a:t>1/0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950" y="2261236"/>
            <a:ext cx="2047875" cy="1924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59" y="1773382"/>
            <a:ext cx="2913223" cy="901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499" y="5301011"/>
            <a:ext cx="3661359" cy="835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82917" y="2674783"/>
            <a:ext cx="3544100" cy="2585323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matplotlib.pylab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 err="1"/>
              <a:t>def</a:t>
            </a:r>
            <a:r>
              <a:rPr lang="en-US" altLang="zh-CN" dirty="0"/>
              <a:t> sigmoid(x):    </a:t>
            </a:r>
          </a:p>
          <a:p>
            <a:r>
              <a:rPr lang="en-US" altLang="zh-CN" dirty="0"/>
              <a:t>   return 1 / (1 + </a:t>
            </a:r>
            <a:r>
              <a:rPr lang="en-US" altLang="zh-CN" dirty="0" err="1"/>
              <a:t>np.exp</a:t>
            </a:r>
            <a:r>
              <a:rPr lang="en-US" altLang="zh-CN" dirty="0"/>
              <a:t>(-x))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np.arange</a:t>
            </a:r>
            <a:r>
              <a:rPr lang="en-US" altLang="zh-CN" dirty="0"/>
              <a:t>(-5.0, 5.0, 0.1)</a:t>
            </a:r>
          </a:p>
          <a:p>
            <a:r>
              <a:rPr lang="en-US" altLang="zh-CN" dirty="0"/>
              <a:t>y = sigmoid(x)# </a:t>
            </a:r>
            <a:r>
              <a:rPr lang="zh-CN" altLang="en-US" dirty="0"/>
              <a:t>画图</a:t>
            </a:r>
            <a:endParaRPr lang="en-US" altLang="zh-CN" dirty="0"/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plt.ylim</a:t>
            </a:r>
            <a:r>
              <a:rPr lang="en-US" altLang="zh-CN" dirty="0"/>
              <a:t>(-0.1, 1.1) # </a:t>
            </a:r>
            <a:r>
              <a:rPr lang="zh-CN" altLang="en-US" dirty="0"/>
              <a:t>指定</a:t>
            </a:r>
            <a:r>
              <a:rPr lang="en-US" altLang="zh-CN" dirty="0"/>
              <a:t>y</a:t>
            </a:r>
            <a:r>
              <a:rPr lang="zh-CN" altLang="en-US" dirty="0"/>
              <a:t>轴的范围</a:t>
            </a:r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79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阶跃函数与</a:t>
            </a:r>
            <a:r>
              <a:rPr lang="en-US" altLang="zh-CN" dirty="0"/>
              <a:t>sigmoid</a:t>
            </a:r>
            <a:r>
              <a:rPr lang="zh-CN" altLang="en-US" dirty="0"/>
              <a:t>函数的比较</a:t>
            </a:r>
            <a:endParaRPr lang="en-US" altLang="zh-CN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“平滑性”不同，</a:t>
            </a:r>
            <a:r>
              <a:rPr lang="en-US" altLang="zh-CN" dirty="0"/>
              <a:t>sigmoid</a:t>
            </a:r>
            <a:r>
              <a:rPr lang="zh-CN" altLang="en-US" dirty="0"/>
              <a:t>函数是一条平滑的曲线，而阶跃函数在</a:t>
            </a:r>
            <a:r>
              <a:rPr lang="en-US" altLang="zh-CN" dirty="0"/>
              <a:t>0</a:t>
            </a:r>
            <a:r>
              <a:rPr lang="zh-CN" altLang="en-US" dirty="0"/>
              <a:t>处有突变，输出发生急剧性变化，</a:t>
            </a:r>
            <a:r>
              <a:rPr lang="en-US" altLang="zh-CN" dirty="0"/>
              <a:t>sigmoid</a:t>
            </a:r>
            <a:r>
              <a:rPr lang="zh-CN" altLang="en-US" dirty="0"/>
              <a:t>函数的平滑性对神经网络的学习具有重要意义；</a:t>
            </a:r>
            <a:endParaRPr lang="en-US" altLang="zh-CN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返回值的不同，阶跃函数只能返回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sigmoid</a:t>
            </a:r>
            <a:r>
              <a:rPr lang="zh-CN" altLang="en-US" dirty="0"/>
              <a:t>函数可以返回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的任意数，这和平滑性有关，也就是说，感知机中神经元之间流动的是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的二元信号，而神经网络中流动的是连续的实值信号；</a:t>
            </a:r>
            <a:endParaRPr lang="en-US" altLang="zh-CN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二者也有共同性质，输入较小时，输出接近</a:t>
            </a:r>
            <a:r>
              <a:rPr lang="en-US" altLang="zh-CN" dirty="0"/>
              <a:t>0</a:t>
            </a:r>
            <a:r>
              <a:rPr lang="zh-CN" altLang="en-US" dirty="0"/>
              <a:t>（或为</a:t>
            </a:r>
            <a:r>
              <a:rPr lang="en-US" altLang="zh-CN" dirty="0"/>
              <a:t>0</a:t>
            </a:r>
            <a:r>
              <a:rPr lang="zh-CN" altLang="en-US" dirty="0"/>
              <a:t>），随着输入增大，输出向</a:t>
            </a:r>
            <a:r>
              <a:rPr lang="en-US" altLang="zh-CN" dirty="0"/>
              <a:t>1</a:t>
            </a:r>
            <a:r>
              <a:rPr lang="zh-CN" altLang="en-US" dirty="0"/>
              <a:t>靠近（或变成</a:t>
            </a:r>
            <a:r>
              <a:rPr lang="en-US" altLang="zh-CN" dirty="0"/>
              <a:t>1</a:t>
            </a:r>
            <a:r>
              <a:rPr lang="zh-CN" altLang="en-US" dirty="0"/>
              <a:t>），也就是说，当输入信号为重要信息时，两者都会输出较大的值，当输入信号不重要的时，两者都会输出较小的值；</a:t>
            </a:r>
            <a:endParaRPr lang="en-US" altLang="zh-CN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二者输出值都在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之前</a:t>
            </a:r>
          </a:p>
        </p:txBody>
      </p:sp>
    </p:spTree>
    <p:extLst>
      <p:ext uri="{BB962C8B-B14F-4D97-AF65-F5344CB8AC3E}">
        <p14:creationId xmlns:p14="http://schemas.microsoft.com/office/powerpoint/2010/main" val="27343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40941</TotalTime>
  <Words>3900</Words>
  <Application>Microsoft Office PowerPoint</Application>
  <PresentationFormat>宽屏</PresentationFormat>
  <Paragraphs>529</Paragraphs>
  <Slides>77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0" baseType="lpstr">
      <vt:lpstr>-apple-system</vt:lpstr>
      <vt:lpstr>Source Code Pro</vt:lpstr>
      <vt:lpstr>等线</vt:lpstr>
      <vt:lpstr>等线 Light</vt:lpstr>
      <vt:lpstr>仿宋</vt:lpstr>
      <vt:lpstr>宋体</vt:lpstr>
      <vt:lpstr>Arial</vt:lpstr>
      <vt:lpstr>Calibri</vt:lpstr>
      <vt:lpstr>Calibri Light</vt:lpstr>
      <vt:lpstr>Cambria Math</vt:lpstr>
      <vt:lpstr>Consolas</vt:lpstr>
      <vt:lpstr>Office Theme</vt:lpstr>
      <vt:lpstr>Visio</vt:lpstr>
      <vt:lpstr>最优化技术 -人工神经网络（ANN）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Pooling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深度学习中使用的梯度下降法</vt:lpstr>
      <vt:lpstr>PowerPoint 演示文稿</vt:lpstr>
      <vt:lpstr>批量梯度下降（Batch Gradient Descent，BGD） </vt:lpstr>
      <vt:lpstr>PowerPoint 演示文稿</vt:lpstr>
      <vt:lpstr>随机梯度下降（Stochastic Gradient Descent，SGD） </vt:lpstr>
      <vt:lpstr>PowerPoint 演示文稿</vt:lpstr>
      <vt:lpstr>PowerPoint 演示文稿</vt:lpstr>
      <vt:lpstr>小批量梯度下降（Mini-Batch Gradient Descent, MBGD） 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Xiaoyu Liu</cp:lastModifiedBy>
  <cp:revision>623</cp:revision>
  <dcterms:created xsi:type="dcterms:W3CDTF">2019-12-25T10:26:10Z</dcterms:created>
  <dcterms:modified xsi:type="dcterms:W3CDTF">2021-05-18T02:06:39Z</dcterms:modified>
</cp:coreProperties>
</file>